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notesSlides/notesSlide27.xml" ContentType="application/vnd.openxmlformats-officedocument.presentationml.notesSlide+xml"/>
  <Override PartName="/ppt/slides/slide47.xml" ContentType="application/vnd.openxmlformats-officedocument.presentationml.slide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slides/slide33.xml" ContentType="application/vnd.openxmlformats-officedocument.presentationml.slide+xml"/>
  <Override PartName="/ppt/diagrams/colors1.xml" ContentType="application/vnd.openxmlformats-officedocument.drawingml.diagramColors+xml"/>
  <Override PartName="/ppt/theme/theme9.xml" ContentType="application/vnd.openxmlformats-officedocument.theme+xml"/>
  <Override PartName="/ppt/notesSlides/notesSlide32.xml" ContentType="application/vnd.openxmlformats-officedocument.presentationml.notesSlide+xml"/>
  <Override PartName="/ppt/slides/slide52.xml" ContentType="application/vnd.openxmlformats-officedocument.presentationml.slide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slideLayouts/slideLayout3.xml" ContentType="application/vnd.openxmlformats-officedocument.presentationml.slide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notesSlides/notesSlide23.xml" ContentType="application/vnd.openxmlformats-officedocument.presentationml.notesSlide+xml"/>
  <Override PartName="/ppt/slides/slide43.xml" ContentType="application/vnd.openxmlformats-officedocument.presentationml.slide+xml"/>
  <Override PartName="/ppt/slides/slide34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23.xml" ContentType="application/vnd.openxmlformats-officedocument.presentationml.slideLayout+xml"/>
  <Override PartName="/ppt/slides/slide24.xml" ContentType="application/vnd.openxmlformats-officedocument.presentationml.slide+xml"/>
  <Override PartName="/ppt/slides/slide69.xml" ContentType="application/vnd.openxmlformats-officedocument.presentationml.slide+xml"/>
  <Override PartName="/ppt/presentation.xml" ContentType="application/vnd.openxmlformats-officedocument.presentationml.presentation.main+xml"/>
  <Override PartName="/ppt/slides/slide57.xml" ContentType="application/vnd.openxmlformats-officedocument.presentationml.slide+xml"/>
  <Override PartName="/ppt/theme/theme3.xml" ContentType="application/vnd.openxmlformats-officedocument.theme+xml"/>
  <Override PartName="/ppt/slides/slide39.xml" ContentType="application/vnd.openxmlformats-officedocument.presentationml.slide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4.xml" ContentType="application/vnd.openxmlformats-officedocument.presentationml.slideMaster+xml"/>
  <Override PartName="/ppt/notesSlides/notesSlide17.xml" ContentType="application/vnd.openxmlformats-officedocument.presentationml.notesSlide+xml"/>
  <Override PartName="/ppt/slides/slide63.xml" ContentType="application/vnd.openxmlformats-officedocument.presentationml.slide+xml"/>
  <Override PartName="/ppt/slides/slide62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slideMasters/slideMaster5.xml" ContentType="application/vnd.openxmlformats-officedocument.presentationml.slideMaster+xml"/>
  <Override PartName="/ppt/notesSlides/notesSlide13.xml" ContentType="application/vnd.openxmlformats-officedocument.presentationml.notesSlide+xml"/>
  <Override PartName="/ppt/slides/slide73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slides/slide32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0.xml" ContentType="application/vnd.openxmlformats-officedocument.presentationml.slide+xml"/>
  <Override PartName="/ppt/slideMasters/slideMaster3.xml" ContentType="application/vnd.openxmlformats-officedocument.presentationml.slideMaster+xml"/>
  <Override PartName="/ppt/viewProps.xml" ContentType="application/vnd.openxmlformats-officedocument.presentationml.viewProps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Layouts/slideLayout21.xml" ContentType="application/vnd.openxmlformats-officedocument.presentationml.slideLayout+xml"/>
  <Override PartName="/ppt/slides/slide3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2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58.xml" ContentType="application/vnd.openxmlformats-officedocument.presentationml.slide+xml"/>
  <Override PartName="/ppt/slides/slide65.xml" ContentType="application/vnd.openxmlformats-officedocument.presentationml.slide+xml"/>
  <Override PartName="/ppt/slides/slide27.xml" ContentType="application/vnd.openxmlformats-officedocument.presentationml.slide+xml"/>
  <Override PartName="/ppt/theme/theme1.xml" ContentType="application/vnd.openxmlformats-officedocument.theme+xml"/>
  <Override PartName="/ppt/slides/slide21.xml" ContentType="application/vnd.openxmlformats-officedocument.presentationml.slide+xml"/>
  <Override PartName="/ppt/slides/slide64.xml" ContentType="application/vnd.openxmlformats-officedocument.presentationml.slide+xml"/>
  <Override PartName="/ppt/slides/slide29.xml" ContentType="application/vnd.openxmlformats-officedocument.presentationml.slide+xml"/>
  <Override PartName="/ppt/theme/theme4.xml" ContentType="application/vnd.openxmlformats-officedocument.theme+xml"/>
  <Override PartName="/ppt/slides/slide67.xml" ContentType="application/vnd.openxmlformats-officedocument.presentationml.slide+xml"/>
  <Override PartName="/ppt/tableStyles.xml" ContentType="application/vnd.openxmlformats-officedocument.presentationml.tableStyles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0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6.xml" ContentType="application/vnd.openxmlformats-officedocument.presentationml.slide+xml"/>
  <Override PartName="/ppt/slides/slide68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2.xml" ContentType="application/vnd.openxmlformats-officedocument.theme+xml"/>
  <Override PartName="/ppt/theme/theme6.xml" ContentType="application/vnd.openxmlformats-officedocument.theme+xml"/>
  <Override PartName="/ppt/theme/theme8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62" r:id="rId3"/>
    <p:sldMasterId id="2147483664" r:id="rId4"/>
    <p:sldMasterId id="2147483666" r:id="rId5"/>
    <p:sldMasterId id="2147483668" r:id="rId6"/>
    <p:sldMasterId id="2147483671" r:id="rId7"/>
    <p:sldMasterId id="2147483674" r:id="rId8"/>
  </p:sldMasterIdLst>
  <p:notesMasterIdLst>
    <p:notesMasterId r:id="rId83"/>
  </p:notesMasterIdLst>
  <p:sldIdLst>
    <p:sldId id="257" r:id="rId9"/>
    <p:sldId id="345" r:id="rId10"/>
    <p:sldId id="344" r:id="rId11"/>
    <p:sldId id="360" r:id="rId12"/>
    <p:sldId id="258" r:id="rId13"/>
    <p:sldId id="259" r:id="rId14"/>
    <p:sldId id="260" r:id="rId15"/>
    <p:sldId id="361" r:id="rId16"/>
    <p:sldId id="362" r:id="rId17"/>
    <p:sldId id="363" r:id="rId18"/>
    <p:sldId id="264" r:id="rId19"/>
    <p:sldId id="265" r:id="rId20"/>
    <p:sldId id="266" r:id="rId21"/>
    <p:sldId id="267" r:id="rId22"/>
    <p:sldId id="364" r:id="rId23"/>
    <p:sldId id="365" r:id="rId24"/>
    <p:sldId id="352" r:id="rId25"/>
    <p:sldId id="349" r:id="rId26"/>
    <p:sldId id="366" r:id="rId27"/>
    <p:sldId id="357" r:id="rId28"/>
    <p:sldId id="350" r:id="rId29"/>
    <p:sldId id="367" r:id="rId30"/>
    <p:sldId id="368" r:id="rId31"/>
    <p:sldId id="369" r:id="rId32"/>
    <p:sldId id="346" r:id="rId33"/>
    <p:sldId id="370" r:id="rId34"/>
    <p:sldId id="347" r:id="rId35"/>
    <p:sldId id="371" r:id="rId36"/>
    <p:sldId id="351" r:id="rId37"/>
    <p:sldId id="372" r:id="rId38"/>
    <p:sldId id="343" r:id="rId39"/>
    <p:sldId id="354" r:id="rId40"/>
    <p:sldId id="342" r:id="rId41"/>
    <p:sldId id="340" r:id="rId42"/>
    <p:sldId id="295" r:id="rId43"/>
    <p:sldId id="296" r:id="rId44"/>
    <p:sldId id="297" r:id="rId45"/>
    <p:sldId id="341" r:id="rId46"/>
    <p:sldId id="256" r:id="rId47"/>
    <p:sldId id="261" r:id="rId48"/>
    <p:sldId id="262" r:id="rId49"/>
    <p:sldId id="263" r:id="rId50"/>
    <p:sldId id="283" r:id="rId51"/>
    <p:sldId id="284" r:id="rId52"/>
    <p:sldId id="303" r:id="rId53"/>
    <p:sldId id="316" r:id="rId54"/>
    <p:sldId id="279" r:id="rId55"/>
    <p:sldId id="288" r:id="rId56"/>
    <p:sldId id="289" r:id="rId57"/>
    <p:sldId id="317" r:id="rId58"/>
    <p:sldId id="268" r:id="rId59"/>
    <p:sldId id="318" r:id="rId60"/>
    <p:sldId id="312" r:id="rId61"/>
    <p:sldId id="308" r:id="rId62"/>
    <p:sldId id="313" r:id="rId63"/>
    <p:sldId id="307" r:id="rId64"/>
    <p:sldId id="314" r:id="rId65"/>
    <p:sldId id="315" r:id="rId66"/>
    <p:sldId id="319" r:id="rId67"/>
    <p:sldId id="320" r:id="rId68"/>
    <p:sldId id="294" r:id="rId69"/>
    <p:sldId id="305" r:id="rId70"/>
    <p:sldId id="309" r:id="rId71"/>
    <p:sldId id="302" r:id="rId72"/>
    <p:sldId id="293" r:id="rId73"/>
    <p:sldId id="301" r:id="rId74"/>
    <p:sldId id="269" r:id="rId75"/>
    <p:sldId id="298" r:id="rId76"/>
    <p:sldId id="310" r:id="rId77"/>
    <p:sldId id="270" r:id="rId78"/>
    <p:sldId id="299" r:id="rId79"/>
    <p:sldId id="304" r:id="rId80"/>
    <p:sldId id="300" r:id="rId81"/>
    <p:sldId id="272" r:id="rId8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03BA10-D317-834C-B607-A07F2DC07120}" v="11" dt="2026-10-07T07:28:45.8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92"/>
    <p:restoredTop sz="94658"/>
  </p:normalViewPr>
  <p:slideViewPr>
    <p:cSldViewPr snapToGrid="0">
      <p:cViewPr varScale="1">
        <p:scale>
          <a:sx n="105" d="100"/>
          <a:sy n="105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presProps" Target="presProps.xml"/><Relationship Id="rId89" Type="http://schemas.openxmlformats.org/officeDocument/2006/relationships/customXml" Target="../customXml/item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customXml" Target="../customXml/item2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notesMaster" Target="notesMasters/notesMaster1.xml"/><Relationship Id="rId88" Type="http://schemas.microsoft.com/office/2015/10/relationships/revisionInfo" Target="revisionInfo.xml"/><Relationship Id="rId91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tableStyles" Target="tableStyles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#1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4E8A32-5766-469C-9CC0-63253DC5257D}" type="doc">
      <dgm:prSet loTypeId="urn:microsoft.com/office/officeart/2005/8/layout/hList1" loCatId="list" qsTypeId="urn:microsoft.com/office/officeart/2005/8/quickstyle/simple1#1" qsCatId="simple" csTypeId="urn:microsoft.com/office/officeart/2005/8/colors/accent5_2#1" csCatId="accent5" phldr="1"/>
      <dgm:spPr/>
      <dgm:t>
        <a:bodyPr/>
        <a:lstStyle/>
        <a:p>
          <a:endParaRPr lang="nl-NL"/>
        </a:p>
      </dgm:t>
    </dgm:pt>
    <dgm:pt modelId="{3EE5417D-BDC4-400B-A623-D64404A534FB}">
      <dgm:prSet phldrT="[Tekst]"/>
      <dgm:spPr>
        <a:solidFill>
          <a:srgbClr val="DB5C57"/>
        </a:solidFill>
        <a:ln>
          <a:solidFill>
            <a:srgbClr val="DB5C57"/>
          </a:solidFill>
        </a:ln>
      </dgm:spPr>
      <dgm:t>
        <a:bodyPr/>
        <a:lstStyle/>
        <a:p>
          <a:pPr rtl="0">
            <a:buFont typeface="Arial" panose="020B0604020202020204" pitchFamily="34" charset="0"/>
            <a:buChar char="•"/>
          </a:pPr>
          <a:r>
            <a:rPr lang="nl-NL" b="1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Cooperation </a:t>
          </a:r>
          <a:r>
            <a:rPr lang="nl-NL" b="1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programme</a:t>
          </a:r>
          <a:r>
            <a:rPr lang="nl-NL" b="1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b="1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Interreg</a:t>
          </a:r>
          <a:r>
            <a:rPr lang="nl-NL" b="1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b="1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Meuse-Rhine</a:t>
          </a:r>
          <a:r>
            <a:rPr lang="nl-NL" b="1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(NL-BE-DE)</a:t>
          </a:r>
        </a:p>
      </dgm:t>
    </dgm:pt>
    <dgm:pt modelId="{47A03A9B-4236-495F-8136-DF81D3F5FB07}" type="parTrans" cxnId="{D2A8F946-5BA4-4685-A219-672A522665F3}">
      <dgm:prSet/>
      <dgm:spPr/>
      <dgm:t>
        <a:bodyPr/>
        <a:lstStyle/>
        <a:p>
          <a:endParaRPr lang="nl-NL"/>
        </a:p>
      </dgm:t>
    </dgm:pt>
    <dgm:pt modelId="{D3C6845F-8BD3-4BFF-BBC4-ADD49B235764}" type="sibTrans" cxnId="{D2A8F946-5BA4-4685-A219-672A522665F3}">
      <dgm:prSet/>
      <dgm:spPr/>
      <dgm:t>
        <a:bodyPr/>
        <a:lstStyle/>
        <a:p>
          <a:endParaRPr lang="nl-NL"/>
        </a:p>
      </dgm:t>
    </dgm:pt>
    <dgm:pt modelId="{92DFD863-7F7A-4462-9B99-6710E6B95ED1}">
      <dgm:prSet/>
      <dgm:spPr>
        <a:solidFill>
          <a:srgbClr val="9AC440"/>
        </a:solidFill>
        <a:ln>
          <a:solidFill>
            <a:srgbClr val="9AC43F"/>
          </a:solidFill>
        </a:ln>
      </dgm:spPr>
      <dgm:t>
        <a:bodyPr/>
        <a:lstStyle/>
        <a:p>
          <a:pPr rtl="0">
            <a:buFont typeface="Arial" panose="020B0604020202020204" pitchFamily="34" charset="0"/>
            <a:buChar char="•"/>
          </a:pPr>
          <a:r>
            <a:rPr lang="nl-NL" b="1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Subsidy</a:t>
          </a:r>
          <a:r>
            <a:rPr lang="nl-NL" b="1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b="1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Regulations</a:t>
          </a:r>
          <a:endParaRPr lang="en-US" b="1" i="0" err="1">
            <a:highlight>
              <a:srgbClr val="FFFF00"/>
            </a:highligh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2ADBBAD2-7B99-440B-90AC-DE9D394BBAC5}" type="parTrans" cxnId="{3A88DAFD-40D9-4CB6-87EF-8A9BC586C4A4}">
      <dgm:prSet/>
      <dgm:spPr/>
      <dgm:t>
        <a:bodyPr/>
        <a:lstStyle/>
        <a:p>
          <a:endParaRPr lang="nl-NL"/>
        </a:p>
      </dgm:t>
    </dgm:pt>
    <dgm:pt modelId="{1CAEC454-0DEC-4B41-8980-293A5FC583EE}" type="sibTrans" cxnId="{3A88DAFD-40D9-4CB6-87EF-8A9BC586C4A4}">
      <dgm:prSet/>
      <dgm:spPr/>
      <dgm:t>
        <a:bodyPr/>
        <a:lstStyle/>
        <a:p>
          <a:endParaRPr lang="nl-NL"/>
        </a:p>
      </dgm:t>
    </dgm:pt>
    <dgm:pt modelId="{C28574C4-133F-4F86-BEF3-19AB3EFB0CAB}">
      <dgm:prSet phldr="0"/>
      <dgm:spPr>
        <a:solidFill>
          <a:schemeClr val="bg1">
            <a:alpha val="90000"/>
          </a:schemeClr>
        </a:solidFill>
        <a:ln>
          <a:solidFill>
            <a:srgbClr val="9AC43F"/>
          </a:solidFill>
        </a:ln>
      </dgm:spPr>
      <dgm:t>
        <a:bodyPr/>
        <a:lstStyle/>
        <a:p>
          <a:r>
            <a:rPr lang="en-US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Your obligations as a beneficiary</a:t>
          </a:r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7B313ACD-2E52-4384-97BC-1E0F3E821CB9}" type="parTrans" cxnId="{F7048534-11E0-49EA-B6DA-F87F20B21A8A}">
      <dgm:prSet/>
      <dgm:spPr/>
      <dgm:t>
        <a:bodyPr/>
        <a:lstStyle/>
        <a:p>
          <a:endParaRPr lang="nl-NL"/>
        </a:p>
      </dgm:t>
    </dgm:pt>
    <dgm:pt modelId="{AB483E4F-5150-4655-91E7-98B81AF0B7E6}" type="sibTrans" cxnId="{F7048534-11E0-49EA-B6DA-F87F20B21A8A}">
      <dgm:prSet/>
      <dgm:spPr/>
      <dgm:t>
        <a:bodyPr/>
        <a:lstStyle/>
        <a:p>
          <a:endParaRPr lang="nl-NL"/>
        </a:p>
      </dgm:t>
    </dgm:pt>
    <dgm:pt modelId="{702D8DDF-E2FF-40FB-9554-399ADF74DC75}">
      <dgm:prSet phldr="0"/>
      <dgm:spPr>
        <a:solidFill>
          <a:schemeClr val="bg1">
            <a:alpha val="90000"/>
          </a:schemeClr>
        </a:solidFill>
        <a:ln>
          <a:solidFill>
            <a:srgbClr val="9AC43F"/>
          </a:solidFill>
        </a:ln>
      </dgm:spPr>
      <dgm:t>
        <a:bodyPr/>
        <a:lstStyle/>
        <a:p>
          <a:pPr rtl="0"/>
          <a:r>
            <a:rPr lang="en-US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Legal basis</a:t>
          </a:r>
        </a:p>
      </dgm:t>
    </dgm:pt>
    <dgm:pt modelId="{44E2E911-106E-421A-BCBA-C43C858CAA2B}" type="parTrans" cxnId="{E47B2DC0-36AF-4F2A-9C8B-0FA841463585}">
      <dgm:prSet/>
      <dgm:spPr/>
      <dgm:t>
        <a:bodyPr/>
        <a:lstStyle/>
        <a:p>
          <a:endParaRPr lang="nl-NL"/>
        </a:p>
      </dgm:t>
    </dgm:pt>
    <dgm:pt modelId="{DF407784-BDDE-4F95-B424-438AD5457C27}" type="sibTrans" cxnId="{E47B2DC0-36AF-4F2A-9C8B-0FA841463585}">
      <dgm:prSet/>
      <dgm:spPr/>
      <dgm:t>
        <a:bodyPr/>
        <a:lstStyle/>
        <a:p>
          <a:endParaRPr lang="nl-NL"/>
        </a:p>
      </dgm:t>
    </dgm:pt>
    <dgm:pt modelId="{CF91BBA2-53F2-41DB-9289-A57D759190FD}">
      <dgm:prSet phldr="0"/>
      <dgm:spPr>
        <a:solidFill>
          <a:srgbClr val="0070C0"/>
        </a:solidFill>
        <a:ln>
          <a:solidFill>
            <a:srgbClr val="0070C0"/>
          </a:solidFill>
        </a:ln>
      </dgm:spPr>
      <dgm:t>
        <a:bodyPr/>
        <a:lstStyle/>
        <a:p>
          <a:pPr rtl="0"/>
          <a:r>
            <a:rPr lang="nl-NL" b="1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Cost</a:t>
          </a:r>
          <a:r>
            <a:rPr lang="nl-NL" b="1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b="1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Catalogue</a:t>
          </a:r>
          <a:endParaRPr lang="nl-NL" b="1" i="0" u="none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88A59F9-A3CE-4B02-8722-5380E2C0AA17}" type="parTrans" cxnId="{1D36662A-E46A-4FF3-A65E-6DBF80EAE312}">
      <dgm:prSet/>
      <dgm:spPr/>
      <dgm:t>
        <a:bodyPr/>
        <a:lstStyle/>
        <a:p>
          <a:endParaRPr lang="nl-NL"/>
        </a:p>
      </dgm:t>
    </dgm:pt>
    <dgm:pt modelId="{8F3B76C3-78DC-4DB5-A56F-63F76D1CD7EA}" type="sibTrans" cxnId="{1D36662A-E46A-4FF3-A65E-6DBF80EAE312}">
      <dgm:prSet/>
      <dgm:spPr/>
      <dgm:t>
        <a:bodyPr/>
        <a:lstStyle/>
        <a:p>
          <a:endParaRPr lang="nl-NL"/>
        </a:p>
      </dgm:t>
    </dgm:pt>
    <dgm:pt modelId="{EC510AEC-BA7C-41B1-A557-2A9CCC132A6F}">
      <dgm:prSet phldr="0"/>
      <dgm:spPr>
        <a:solidFill>
          <a:schemeClr val="bg1">
            <a:alpha val="90000"/>
          </a:schemeClr>
        </a:solidFill>
        <a:ln>
          <a:solidFill>
            <a:srgbClr val="0070C0"/>
          </a:solidFill>
        </a:ln>
      </dgm:spPr>
      <dgm:t>
        <a:bodyPr/>
        <a:lstStyle/>
        <a:p>
          <a:pPr rtl="0"/>
          <a:r>
            <a:rPr lang="nl-NL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General </a:t>
          </a:r>
          <a:r>
            <a:rPr lang="nl-NL" b="0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principles</a:t>
          </a:r>
          <a:r>
            <a:rPr lang="nl-NL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(4 </a:t>
          </a:r>
          <a:r>
            <a:rPr lang="nl-NL" b="0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categories</a:t>
          </a:r>
          <a:r>
            <a:rPr lang="nl-NL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)</a:t>
          </a:r>
        </a:p>
      </dgm:t>
    </dgm:pt>
    <dgm:pt modelId="{FC8E1166-9227-4940-B9FA-55C96C2D549A}" type="parTrans" cxnId="{C55913B9-DE7B-4439-BF1D-BFA27407AC0D}">
      <dgm:prSet/>
      <dgm:spPr/>
      <dgm:t>
        <a:bodyPr/>
        <a:lstStyle/>
        <a:p>
          <a:endParaRPr lang="nl-NL"/>
        </a:p>
      </dgm:t>
    </dgm:pt>
    <dgm:pt modelId="{301FDAA3-66BC-4D51-810F-FABDAEB54900}" type="sibTrans" cxnId="{C55913B9-DE7B-4439-BF1D-BFA27407AC0D}">
      <dgm:prSet/>
      <dgm:spPr/>
      <dgm:t>
        <a:bodyPr/>
        <a:lstStyle/>
        <a:p>
          <a:endParaRPr lang="nl-NL"/>
        </a:p>
      </dgm:t>
    </dgm:pt>
    <dgm:pt modelId="{5F98B958-9BCE-4302-BD77-FC5260A82209}">
      <dgm:prSet phldr="0"/>
      <dgm:spPr>
        <a:solidFill>
          <a:srgbClr val="21B2A8"/>
        </a:solidFill>
        <a:ln>
          <a:solidFill>
            <a:srgbClr val="21B2A8"/>
          </a:solidFill>
        </a:ln>
      </dgm:spPr>
      <dgm:t>
        <a:bodyPr/>
        <a:lstStyle/>
        <a:p>
          <a:r>
            <a:rPr lang="nl-NL" b="1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Manual</a:t>
          </a:r>
        </a:p>
      </dgm:t>
    </dgm:pt>
    <dgm:pt modelId="{D2FE3769-F873-4031-B49A-1AE7F9716497}" type="parTrans" cxnId="{BEF5824C-F2F5-4EE0-804D-9E17D545DC4A}">
      <dgm:prSet/>
      <dgm:spPr/>
      <dgm:t>
        <a:bodyPr/>
        <a:lstStyle/>
        <a:p>
          <a:endParaRPr lang="nl-NL"/>
        </a:p>
      </dgm:t>
    </dgm:pt>
    <dgm:pt modelId="{6E7BFD97-07C7-4187-B157-3B4503A13FD2}" type="sibTrans" cxnId="{BEF5824C-F2F5-4EE0-804D-9E17D545DC4A}">
      <dgm:prSet/>
      <dgm:spPr/>
      <dgm:t>
        <a:bodyPr/>
        <a:lstStyle/>
        <a:p>
          <a:endParaRPr lang="nl-NL"/>
        </a:p>
      </dgm:t>
    </dgm:pt>
    <dgm:pt modelId="{59E1E6F2-6A6A-49A2-BD2F-9625CA1F0FF6}">
      <dgm:prSet phldr="0"/>
      <dgm:spPr>
        <a:solidFill>
          <a:schemeClr val="bg1">
            <a:alpha val="90000"/>
          </a:schemeClr>
        </a:solidFill>
        <a:ln>
          <a:solidFill>
            <a:srgbClr val="21B2A8"/>
          </a:solidFill>
        </a:ln>
      </dgm:spPr>
      <dgm:t>
        <a:bodyPr/>
        <a:lstStyle/>
        <a:p>
          <a:pPr rtl="0"/>
          <a:r>
            <a:rPr lang="nl-NL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Covers </a:t>
          </a:r>
          <a:r>
            <a:rPr lang="nl-NL" b="0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everything</a:t>
          </a:r>
          <a:r>
            <a:rPr lang="nl-NL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b="0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from</a:t>
          </a:r>
          <a:r>
            <a:rPr lang="nl-NL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project </a:t>
          </a:r>
          <a:r>
            <a:rPr lang="nl-NL" b="0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generation</a:t>
          </a:r>
          <a:r>
            <a:rPr lang="nl-NL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b="0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to</a:t>
          </a:r>
          <a:r>
            <a:rPr lang="nl-NL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project </a:t>
          </a:r>
          <a:r>
            <a:rPr lang="nl-NL" b="0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closure</a:t>
          </a:r>
          <a:endParaRPr lang="nl-NL" b="0" i="0" u="none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B7DC5CD9-EBB2-4B39-9A40-21F3A8AE6286}" type="parTrans" cxnId="{AB1BDC52-5BAD-4443-9855-C500B5D56E48}">
      <dgm:prSet/>
      <dgm:spPr/>
      <dgm:t>
        <a:bodyPr/>
        <a:lstStyle/>
        <a:p>
          <a:endParaRPr lang="nl-NL"/>
        </a:p>
      </dgm:t>
    </dgm:pt>
    <dgm:pt modelId="{83D809FB-A099-4F71-B6E1-54B51B7C700F}" type="sibTrans" cxnId="{AB1BDC52-5BAD-4443-9855-C500B5D56E48}">
      <dgm:prSet/>
      <dgm:spPr/>
      <dgm:t>
        <a:bodyPr/>
        <a:lstStyle/>
        <a:p>
          <a:endParaRPr lang="nl-NL"/>
        </a:p>
      </dgm:t>
    </dgm:pt>
    <dgm:pt modelId="{14226488-A89C-419E-9321-9E21149DFD03}">
      <dgm:prSet phldr="0"/>
      <dgm:spPr>
        <a:solidFill>
          <a:schemeClr val="bg1">
            <a:alpha val="90000"/>
          </a:schemeClr>
        </a:solidFill>
        <a:ln>
          <a:solidFill>
            <a:srgbClr val="DB5C57"/>
          </a:solidFill>
        </a:ln>
      </dgm:spPr>
      <dgm:t>
        <a:bodyPr/>
        <a:lstStyle/>
        <a:p>
          <a:pPr rtl="0"/>
          <a:r>
            <a:rPr lang="en-US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General frame for the </a:t>
          </a:r>
          <a:r>
            <a:rPr lang="en-US" b="0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programme</a:t>
          </a:r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3812D64-F136-4F83-BD3F-2B14B3078D8B}" type="parTrans" cxnId="{E60B24D2-DB85-4898-9641-A6A5244E34E3}">
      <dgm:prSet/>
      <dgm:spPr/>
      <dgm:t>
        <a:bodyPr/>
        <a:lstStyle/>
        <a:p>
          <a:endParaRPr lang="nl-NL"/>
        </a:p>
      </dgm:t>
    </dgm:pt>
    <dgm:pt modelId="{4CECA5B1-6F30-4BE7-9778-F7AC23AD5008}" type="sibTrans" cxnId="{E60B24D2-DB85-4898-9641-A6A5244E34E3}">
      <dgm:prSet/>
      <dgm:spPr/>
      <dgm:t>
        <a:bodyPr/>
        <a:lstStyle/>
        <a:p>
          <a:endParaRPr lang="nl-NL"/>
        </a:p>
      </dgm:t>
    </dgm:pt>
    <dgm:pt modelId="{DF32EBF3-2013-4939-9B47-903AD92401F7}">
      <dgm:prSet phldr="0"/>
      <dgm:spPr>
        <a:solidFill>
          <a:schemeClr val="bg1">
            <a:alpha val="90000"/>
          </a:schemeClr>
        </a:solidFill>
        <a:ln>
          <a:solidFill>
            <a:srgbClr val="9AC43F"/>
          </a:solidFill>
        </a:ln>
      </dgm:spPr>
      <dgm:t>
        <a:bodyPr/>
        <a:lstStyle/>
        <a:p>
          <a:pPr rtl="0"/>
          <a:r>
            <a:rPr lang="en-US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Payment &amp; closure procedure</a:t>
          </a:r>
        </a:p>
      </dgm:t>
    </dgm:pt>
    <dgm:pt modelId="{C6559E4A-C6E5-45F6-933B-B3F2E70E3446}" type="parTrans" cxnId="{648EDD22-8A7D-487B-8F61-0162152B6C4D}">
      <dgm:prSet/>
      <dgm:spPr/>
      <dgm:t>
        <a:bodyPr/>
        <a:lstStyle/>
        <a:p>
          <a:endParaRPr lang="nl-NL"/>
        </a:p>
      </dgm:t>
    </dgm:pt>
    <dgm:pt modelId="{8896D2F5-5DF7-45E6-A221-8C053C61EB78}" type="sibTrans" cxnId="{648EDD22-8A7D-487B-8F61-0162152B6C4D}">
      <dgm:prSet/>
      <dgm:spPr/>
      <dgm:t>
        <a:bodyPr/>
        <a:lstStyle/>
        <a:p>
          <a:endParaRPr lang="nl-NL"/>
        </a:p>
      </dgm:t>
    </dgm:pt>
    <dgm:pt modelId="{CB6FB665-D0FF-49BC-88C6-FABFFF0AFA63}">
      <dgm:prSet phldr="0"/>
      <dgm:spPr>
        <a:solidFill>
          <a:schemeClr val="bg1">
            <a:alpha val="90000"/>
          </a:schemeClr>
        </a:solidFill>
        <a:ln>
          <a:solidFill>
            <a:srgbClr val="9AC43F"/>
          </a:solidFill>
        </a:ln>
      </dgm:spPr>
      <dgm:t>
        <a:bodyPr/>
        <a:lstStyle/>
        <a:p>
          <a:pPr rtl="0"/>
          <a:r>
            <a:rPr lang="en-US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Selection procedure &amp; criteria</a:t>
          </a:r>
        </a:p>
      </dgm:t>
    </dgm:pt>
    <dgm:pt modelId="{FC4B87F8-69B9-4383-AE63-8F1A883DA84E}" type="parTrans" cxnId="{4CC4F0E3-69BF-42E3-B9C5-2C39AD3137EA}">
      <dgm:prSet/>
      <dgm:spPr/>
      <dgm:t>
        <a:bodyPr/>
        <a:lstStyle/>
        <a:p>
          <a:endParaRPr lang="nl-NL"/>
        </a:p>
      </dgm:t>
    </dgm:pt>
    <dgm:pt modelId="{DBAE9FB5-0FC8-47F0-A951-CF8E9405E5D1}" type="sibTrans" cxnId="{4CC4F0E3-69BF-42E3-B9C5-2C39AD3137EA}">
      <dgm:prSet/>
      <dgm:spPr/>
      <dgm:t>
        <a:bodyPr/>
        <a:lstStyle/>
        <a:p>
          <a:endParaRPr lang="nl-NL"/>
        </a:p>
      </dgm:t>
    </dgm:pt>
    <dgm:pt modelId="{7564178D-0173-47B5-BA7B-79D605066F5F}">
      <dgm:prSet phldr="0"/>
      <dgm:spPr>
        <a:solidFill>
          <a:schemeClr val="bg1">
            <a:alpha val="90000"/>
          </a:schemeClr>
        </a:solidFill>
        <a:ln>
          <a:solidFill>
            <a:srgbClr val="0070C0"/>
          </a:solidFill>
        </a:ln>
      </dgm:spPr>
      <dgm:t>
        <a:bodyPr/>
        <a:lstStyle/>
        <a:p>
          <a:pPr rtl="0"/>
          <a:r>
            <a:rPr lang="nl-NL" b="0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Calculation</a:t>
          </a:r>
          <a:r>
            <a:rPr lang="nl-NL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of </a:t>
          </a:r>
          <a:r>
            <a:rPr lang="nl-NL" b="0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costs</a:t>
          </a:r>
        </a:p>
      </dgm:t>
    </dgm:pt>
    <dgm:pt modelId="{14FEDB25-270C-4385-885A-62205491C2E0}" type="parTrans" cxnId="{C18DF57C-8E37-4D59-AD3D-4548EE0DEA57}">
      <dgm:prSet/>
      <dgm:spPr/>
      <dgm:t>
        <a:bodyPr/>
        <a:lstStyle/>
        <a:p>
          <a:endParaRPr lang="nl-NL"/>
        </a:p>
      </dgm:t>
    </dgm:pt>
    <dgm:pt modelId="{F187538A-BE9B-4CFB-A787-ABD3B2CB6A11}" type="sibTrans" cxnId="{C18DF57C-8E37-4D59-AD3D-4548EE0DEA57}">
      <dgm:prSet/>
      <dgm:spPr/>
      <dgm:t>
        <a:bodyPr/>
        <a:lstStyle/>
        <a:p>
          <a:endParaRPr lang="nl-NL"/>
        </a:p>
      </dgm:t>
    </dgm:pt>
    <dgm:pt modelId="{ACF60DA2-637D-4E2F-B3C1-139726B28F5F}">
      <dgm:prSet phldr="0"/>
      <dgm:spPr>
        <a:solidFill>
          <a:schemeClr val="bg1">
            <a:alpha val="90000"/>
          </a:schemeClr>
        </a:solidFill>
        <a:ln>
          <a:solidFill>
            <a:srgbClr val="0070C0"/>
          </a:solidFill>
        </a:ln>
      </dgm:spPr>
      <dgm:t>
        <a:bodyPr/>
        <a:lstStyle/>
        <a:p>
          <a:r>
            <a:rPr lang="nl-NL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Simplified </a:t>
          </a:r>
          <a:r>
            <a:rPr lang="nl-NL" b="0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Cost</a:t>
          </a:r>
          <a:r>
            <a:rPr lang="nl-NL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options</a:t>
          </a:r>
          <a:endParaRPr lang="nl-NL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308DDAAD-CECF-481A-8A18-ACE48AB1C75A}" type="parTrans" cxnId="{353808E1-FC1C-4BD1-8C31-AC25CC8B4DA5}">
      <dgm:prSet/>
      <dgm:spPr/>
      <dgm:t>
        <a:bodyPr/>
        <a:lstStyle/>
        <a:p>
          <a:endParaRPr lang="nl-NL"/>
        </a:p>
      </dgm:t>
    </dgm:pt>
    <dgm:pt modelId="{9D9BB725-86D2-4F8A-8236-AA53B3529C07}" type="sibTrans" cxnId="{353808E1-FC1C-4BD1-8C31-AC25CC8B4DA5}">
      <dgm:prSet/>
      <dgm:spPr/>
      <dgm:t>
        <a:bodyPr/>
        <a:lstStyle/>
        <a:p>
          <a:endParaRPr lang="nl-NL"/>
        </a:p>
      </dgm:t>
    </dgm:pt>
    <dgm:pt modelId="{A1AF9FFD-7147-4292-9020-4335E37850FD}">
      <dgm:prSet phldr="0"/>
      <dgm:spPr>
        <a:solidFill>
          <a:schemeClr val="bg1">
            <a:alpha val="90000"/>
          </a:schemeClr>
        </a:solidFill>
        <a:ln>
          <a:solidFill>
            <a:srgbClr val="DB5C57"/>
          </a:solidFill>
        </a:ln>
      </dgm:spPr>
      <dgm:t>
        <a:bodyPr/>
        <a:lstStyle/>
        <a:p>
          <a:pPr rtl="0"/>
          <a:r>
            <a: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Priorities, specific objectives &amp; indicators</a:t>
          </a:r>
        </a:p>
      </dgm:t>
    </dgm:pt>
    <dgm:pt modelId="{18D53338-9B15-4486-8677-85715F7B0B23}" type="parTrans" cxnId="{91610D16-DF57-4940-98BA-5DA10282A2E9}">
      <dgm:prSet/>
      <dgm:spPr/>
      <dgm:t>
        <a:bodyPr/>
        <a:lstStyle/>
        <a:p>
          <a:endParaRPr lang="nl-NL"/>
        </a:p>
      </dgm:t>
    </dgm:pt>
    <dgm:pt modelId="{D7D591AF-DBD2-42CB-91D1-81B57D6FE184}" type="sibTrans" cxnId="{91610D16-DF57-4940-98BA-5DA10282A2E9}">
      <dgm:prSet/>
      <dgm:spPr/>
      <dgm:t>
        <a:bodyPr/>
        <a:lstStyle/>
        <a:p>
          <a:endParaRPr lang="nl-NL"/>
        </a:p>
      </dgm:t>
    </dgm:pt>
    <dgm:pt modelId="{96318AB7-E7B2-4DEB-9314-5EC6604F2FE6}">
      <dgm:prSet phldr="0"/>
      <dgm:spPr>
        <a:solidFill>
          <a:schemeClr val="bg1">
            <a:alpha val="90000"/>
          </a:schemeClr>
        </a:solidFill>
        <a:ln>
          <a:solidFill>
            <a:srgbClr val="9AC43F"/>
          </a:solidFill>
        </a:ln>
      </dgm:spPr>
      <dgm:t>
        <a:bodyPr/>
        <a:lstStyle/>
        <a:p>
          <a:pPr rtl="0"/>
          <a:r>
            <a:rPr lang="en-US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Differ per call</a:t>
          </a:r>
        </a:p>
      </dgm:t>
    </dgm:pt>
    <dgm:pt modelId="{2A97AA4C-6F3F-4846-92E0-E8B407EAF88D}" type="parTrans" cxnId="{02A6A4B5-7637-46FF-9562-A6BCBE3125CB}">
      <dgm:prSet/>
      <dgm:spPr/>
      <dgm:t>
        <a:bodyPr/>
        <a:lstStyle/>
        <a:p>
          <a:endParaRPr lang="nl-NL"/>
        </a:p>
      </dgm:t>
    </dgm:pt>
    <dgm:pt modelId="{AB553DBE-66AA-4781-8121-94CA144BB538}" type="sibTrans" cxnId="{02A6A4B5-7637-46FF-9562-A6BCBE3125CB}">
      <dgm:prSet/>
      <dgm:spPr/>
      <dgm:t>
        <a:bodyPr/>
        <a:lstStyle/>
        <a:p>
          <a:endParaRPr lang="nl-NL"/>
        </a:p>
      </dgm:t>
    </dgm:pt>
    <dgm:pt modelId="{7E16816E-EC4A-4B59-919F-08FC301A79C6}">
      <dgm:prSet phldr="0"/>
      <dgm:spPr>
        <a:solidFill>
          <a:schemeClr val="bg1">
            <a:alpha val="90000"/>
          </a:schemeClr>
        </a:solidFill>
        <a:ln>
          <a:solidFill>
            <a:srgbClr val="0070C0"/>
          </a:solidFill>
        </a:ln>
      </dgm:spPr>
      <dgm:t>
        <a:bodyPr/>
        <a:lstStyle/>
        <a:p>
          <a:pPr rtl="0"/>
          <a:r>
            <a:rPr lang="nl-NL" b="0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Documents</a:t>
          </a:r>
          <a:r>
            <a:rPr lang="nl-NL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b="0" i="0" u="none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required</a:t>
          </a:r>
          <a:endParaRPr lang="nl-NL" b="0" i="0" u="none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0E94D2C2-793C-45AB-BE6C-953403C84195}" type="parTrans" cxnId="{B7A10C24-6D51-4882-9BEC-9BFC2BA574E8}">
      <dgm:prSet/>
      <dgm:spPr/>
      <dgm:t>
        <a:bodyPr/>
        <a:lstStyle/>
        <a:p>
          <a:endParaRPr lang="nl-NL"/>
        </a:p>
      </dgm:t>
    </dgm:pt>
    <dgm:pt modelId="{B0F52C2B-54D1-4C50-81B1-B47FE6A1F0E3}" type="sibTrans" cxnId="{B7A10C24-6D51-4882-9BEC-9BFC2BA574E8}">
      <dgm:prSet/>
      <dgm:spPr/>
      <dgm:t>
        <a:bodyPr/>
        <a:lstStyle/>
        <a:p>
          <a:endParaRPr lang="nl-NL"/>
        </a:p>
      </dgm:t>
    </dgm:pt>
    <dgm:pt modelId="{7DCD4E6A-2123-4397-882B-DFDFA1402AB1}" type="pres">
      <dgm:prSet presAssocID="{4D4E8A32-5766-469C-9CC0-63253DC5257D}" presName="Name0" presStyleCnt="0">
        <dgm:presLayoutVars>
          <dgm:dir/>
          <dgm:animLvl val="lvl"/>
          <dgm:resizeHandles val="exact"/>
        </dgm:presLayoutVars>
      </dgm:prSet>
      <dgm:spPr/>
    </dgm:pt>
    <dgm:pt modelId="{9C30D348-1A99-4DA6-8365-CEB42F3DD78F}" type="pres">
      <dgm:prSet presAssocID="{3EE5417D-BDC4-400B-A623-D64404A534FB}" presName="composite" presStyleCnt="0"/>
      <dgm:spPr/>
    </dgm:pt>
    <dgm:pt modelId="{F5785699-2B5C-4879-BC7B-F5E271771C7C}" type="pres">
      <dgm:prSet presAssocID="{3EE5417D-BDC4-400B-A623-D64404A534FB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A9EDD4A1-6AB8-44A6-8FC8-41F375A01C4D}" type="pres">
      <dgm:prSet presAssocID="{3EE5417D-BDC4-400B-A623-D64404A534FB}" presName="desTx" presStyleLbl="alignAccFollowNode1" presStyleIdx="0" presStyleCnt="4">
        <dgm:presLayoutVars>
          <dgm:bulletEnabled val="1"/>
        </dgm:presLayoutVars>
      </dgm:prSet>
      <dgm:spPr/>
    </dgm:pt>
    <dgm:pt modelId="{D4110D72-E357-450B-A9CA-A830A63DC03A}" type="pres">
      <dgm:prSet presAssocID="{D3C6845F-8BD3-4BFF-BBC4-ADD49B235764}" presName="space" presStyleCnt="0"/>
      <dgm:spPr/>
    </dgm:pt>
    <dgm:pt modelId="{5A38D5C4-D9F0-45D9-9B8F-38570B2FF874}" type="pres">
      <dgm:prSet presAssocID="{92DFD863-7F7A-4462-9B99-6710E6B95ED1}" presName="composite" presStyleCnt="0"/>
      <dgm:spPr/>
    </dgm:pt>
    <dgm:pt modelId="{D9691F2D-2D17-4FAD-A90B-E2AB038D87B0}" type="pres">
      <dgm:prSet presAssocID="{92DFD863-7F7A-4462-9B99-6710E6B95ED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A523AEEE-C74B-408D-935F-7C61D7BE0413}" type="pres">
      <dgm:prSet presAssocID="{92DFD863-7F7A-4462-9B99-6710E6B95ED1}" presName="desTx" presStyleLbl="alignAccFollowNode1" presStyleIdx="1" presStyleCnt="4">
        <dgm:presLayoutVars>
          <dgm:bulletEnabled val="1"/>
        </dgm:presLayoutVars>
      </dgm:prSet>
      <dgm:spPr/>
    </dgm:pt>
    <dgm:pt modelId="{21041F01-80A5-4357-9140-B139C2FC8D46}" type="pres">
      <dgm:prSet presAssocID="{1CAEC454-0DEC-4B41-8980-293A5FC583EE}" presName="space" presStyleCnt="0"/>
      <dgm:spPr/>
    </dgm:pt>
    <dgm:pt modelId="{3C766DB6-0727-4028-85CA-14F042778279}" type="pres">
      <dgm:prSet presAssocID="{CF91BBA2-53F2-41DB-9289-A57D759190FD}" presName="composite" presStyleCnt="0"/>
      <dgm:spPr/>
    </dgm:pt>
    <dgm:pt modelId="{3797697C-6CDB-4FAD-B021-F638780CB02D}" type="pres">
      <dgm:prSet presAssocID="{CF91BBA2-53F2-41DB-9289-A57D759190FD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14BA6BC6-1001-41AF-A445-15154E76A868}" type="pres">
      <dgm:prSet presAssocID="{CF91BBA2-53F2-41DB-9289-A57D759190FD}" presName="desTx" presStyleLbl="alignAccFollowNode1" presStyleIdx="2" presStyleCnt="4">
        <dgm:presLayoutVars>
          <dgm:bulletEnabled val="1"/>
        </dgm:presLayoutVars>
      </dgm:prSet>
      <dgm:spPr/>
    </dgm:pt>
    <dgm:pt modelId="{91FAFDCF-F6C2-4440-A6E4-5210E46CF9D5}" type="pres">
      <dgm:prSet presAssocID="{8F3B76C3-78DC-4DB5-A56F-63F76D1CD7EA}" presName="space" presStyleCnt="0"/>
      <dgm:spPr/>
    </dgm:pt>
    <dgm:pt modelId="{6240322A-7E46-4CF5-A23C-435FBB75466A}" type="pres">
      <dgm:prSet presAssocID="{5F98B958-9BCE-4302-BD77-FC5260A82209}" presName="composite" presStyleCnt="0"/>
      <dgm:spPr/>
    </dgm:pt>
    <dgm:pt modelId="{5910A563-D9B3-4B05-AC41-F23217C94083}" type="pres">
      <dgm:prSet presAssocID="{5F98B958-9BCE-4302-BD77-FC5260A8220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44916724-A3D4-4330-90A9-62A71A3D60DC}" type="pres">
      <dgm:prSet presAssocID="{5F98B958-9BCE-4302-BD77-FC5260A82209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CC7A801-F93A-4671-B738-9EFCB527D2AC}" type="presOf" srcId="{7564178D-0173-47B5-BA7B-79D605066F5F}" destId="{14BA6BC6-1001-41AF-A445-15154E76A868}" srcOrd="0" destOrd="2" presId="urn:microsoft.com/office/officeart/2005/8/layout/hList1"/>
    <dgm:cxn modelId="{177FE102-92F2-4F57-A737-C906BB9841A2}" type="presOf" srcId="{92DFD863-7F7A-4462-9B99-6710E6B95ED1}" destId="{D9691F2D-2D17-4FAD-A90B-E2AB038D87B0}" srcOrd="0" destOrd="0" presId="urn:microsoft.com/office/officeart/2005/8/layout/hList1"/>
    <dgm:cxn modelId="{91610D16-DF57-4940-98BA-5DA10282A2E9}" srcId="{3EE5417D-BDC4-400B-A623-D64404A534FB}" destId="{A1AF9FFD-7147-4292-9020-4335E37850FD}" srcOrd="1" destOrd="0" parTransId="{18D53338-9B15-4486-8677-85715F7B0B23}" sibTransId="{D7D591AF-DBD2-42CB-91D1-81B57D6FE184}"/>
    <dgm:cxn modelId="{648EDD22-8A7D-487B-8F61-0162152B6C4D}" srcId="{92DFD863-7F7A-4462-9B99-6710E6B95ED1}" destId="{DF32EBF3-2013-4939-9B47-903AD92401F7}" srcOrd="4" destOrd="0" parTransId="{C6559E4A-C6E5-45F6-933B-B3F2E70E3446}" sibTransId="{8896D2F5-5DF7-45E6-A221-8C053C61EB78}"/>
    <dgm:cxn modelId="{B7A10C24-6D51-4882-9BEC-9BFC2BA574E8}" srcId="{CF91BBA2-53F2-41DB-9289-A57D759190FD}" destId="{7E16816E-EC4A-4B59-919F-08FC301A79C6}" srcOrd="3" destOrd="0" parTransId="{0E94D2C2-793C-45AB-BE6C-953403C84195}" sibTransId="{B0F52C2B-54D1-4C50-81B1-B47FE6A1F0E3}"/>
    <dgm:cxn modelId="{1D36662A-E46A-4FF3-A65E-6DBF80EAE312}" srcId="{4D4E8A32-5766-469C-9CC0-63253DC5257D}" destId="{CF91BBA2-53F2-41DB-9289-A57D759190FD}" srcOrd="2" destOrd="0" parTransId="{E88A59F9-A3CE-4B02-8722-5380E2C0AA17}" sibTransId="{8F3B76C3-78DC-4DB5-A56F-63F76D1CD7EA}"/>
    <dgm:cxn modelId="{2DF04B34-DC57-420D-A59F-EA6F243A8404}" type="presOf" srcId="{C28574C4-133F-4F86-BEF3-19AB3EFB0CAB}" destId="{A523AEEE-C74B-408D-935F-7C61D7BE0413}" srcOrd="0" destOrd="3" presId="urn:microsoft.com/office/officeart/2005/8/layout/hList1"/>
    <dgm:cxn modelId="{F7048534-11E0-49EA-B6DA-F87F20B21A8A}" srcId="{92DFD863-7F7A-4462-9B99-6710E6B95ED1}" destId="{C28574C4-133F-4F86-BEF3-19AB3EFB0CAB}" srcOrd="3" destOrd="0" parTransId="{7B313ACD-2E52-4384-97BC-1E0F3E821CB9}" sibTransId="{AB483E4F-5150-4655-91E7-98B81AF0B7E6}"/>
    <dgm:cxn modelId="{C515EF3F-6D23-4B77-84DD-78269C9792FC}" type="presOf" srcId="{CF91BBA2-53F2-41DB-9289-A57D759190FD}" destId="{3797697C-6CDB-4FAD-B021-F638780CB02D}" srcOrd="0" destOrd="0" presId="urn:microsoft.com/office/officeart/2005/8/layout/hList1"/>
    <dgm:cxn modelId="{A78E2C62-1F7E-45AC-A4D9-BE275033B8F6}" type="presOf" srcId="{14226488-A89C-419E-9321-9E21149DFD03}" destId="{A9EDD4A1-6AB8-44A6-8FC8-41F375A01C4D}" srcOrd="0" destOrd="0" presId="urn:microsoft.com/office/officeart/2005/8/layout/hList1"/>
    <dgm:cxn modelId="{D2A8F946-5BA4-4685-A219-672A522665F3}" srcId="{4D4E8A32-5766-469C-9CC0-63253DC5257D}" destId="{3EE5417D-BDC4-400B-A623-D64404A534FB}" srcOrd="0" destOrd="0" parTransId="{47A03A9B-4236-495F-8136-DF81D3F5FB07}" sibTransId="{D3C6845F-8BD3-4BFF-BBC4-ADD49B235764}"/>
    <dgm:cxn modelId="{62A6546A-7BCC-47B9-9B6B-51F24C3E6967}" type="presOf" srcId="{4D4E8A32-5766-469C-9CC0-63253DC5257D}" destId="{7DCD4E6A-2123-4397-882B-DFDFA1402AB1}" srcOrd="0" destOrd="0" presId="urn:microsoft.com/office/officeart/2005/8/layout/hList1"/>
    <dgm:cxn modelId="{BEF5824C-F2F5-4EE0-804D-9E17D545DC4A}" srcId="{4D4E8A32-5766-469C-9CC0-63253DC5257D}" destId="{5F98B958-9BCE-4302-BD77-FC5260A82209}" srcOrd="3" destOrd="0" parTransId="{D2FE3769-F873-4031-B49A-1AE7F9716497}" sibTransId="{6E7BFD97-07C7-4187-B157-3B4503A13FD2}"/>
    <dgm:cxn modelId="{D6C10651-8DDB-48C6-94DA-9E402C5FF18C}" type="presOf" srcId="{EC510AEC-BA7C-41B1-A557-2A9CCC132A6F}" destId="{14BA6BC6-1001-41AF-A445-15154E76A868}" srcOrd="0" destOrd="0" presId="urn:microsoft.com/office/officeart/2005/8/layout/hList1"/>
    <dgm:cxn modelId="{AB1BDC52-5BAD-4443-9855-C500B5D56E48}" srcId="{5F98B958-9BCE-4302-BD77-FC5260A82209}" destId="{59E1E6F2-6A6A-49A2-BD2F-9625CA1F0FF6}" srcOrd="0" destOrd="0" parTransId="{B7DC5CD9-EBB2-4B39-9A40-21F3A8AE6286}" sibTransId="{83D809FB-A099-4F71-B6E1-54B51B7C700F}"/>
    <dgm:cxn modelId="{224B0D75-60FE-493A-B702-23500482DAA7}" type="presOf" srcId="{CB6FB665-D0FF-49BC-88C6-FABFFF0AFA63}" destId="{A523AEEE-C74B-408D-935F-7C61D7BE0413}" srcOrd="0" destOrd="2" presId="urn:microsoft.com/office/officeart/2005/8/layout/hList1"/>
    <dgm:cxn modelId="{825A9B59-BDEA-421B-B46C-E47DB65667D7}" type="presOf" srcId="{DF32EBF3-2013-4939-9B47-903AD92401F7}" destId="{A523AEEE-C74B-408D-935F-7C61D7BE0413}" srcOrd="0" destOrd="4" presId="urn:microsoft.com/office/officeart/2005/8/layout/hList1"/>
    <dgm:cxn modelId="{C18DF57C-8E37-4D59-AD3D-4548EE0DEA57}" srcId="{CF91BBA2-53F2-41DB-9289-A57D759190FD}" destId="{7564178D-0173-47B5-BA7B-79D605066F5F}" srcOrd="2" destOrd="0" parTransId="{14FEDB25-270C-4385-885A-62205491C2E0}" sibTransId="{F187538A-BE9B-4CFB-A787-ABD3B2CB6A11}"/>
    <dgm:cxn modelId="{C1219A91-FE56-4C26-8446-9C27EDC4D10C}" type="presOf" srcId="{A1AF9FFD-7147-4292-9020-4335E37850FD}" destId="{A9EDD4A1-6AB8-44A6-8FC8-41F375A01C4D}" srcOrd="0" destOrd="1" presId="urn:microsoft.com/office/officeart/2005/8/layout/hList1"/>
    <dgm:cxn modelId="{519813AA-9DCC-42C3-91ED-5CA7078FAB33}" type="presOf" srcId="{96318AB7-E7B2-4DEB-9314-5EC6604F2FE6}" destId="{A523AEEE-C74B-408D-935F-7C61D7BE0413}" srcOrd="0" destOrd="1" presId="urn:microsoft.com/office/officeart/2005/8/layout/hList1"/>
    <dgm:cxn modelId="{721BDEB0-B12C-4992-A4D1-D117EBC5C1B9}" type="presOf" srcId="{7E16816E-EC4A-4B59-919F-08FC301A79C6}" destId="{14BA6BC6-1001-41AF-A445-15154E76A868}" srcOrd="0" destOrd="3" presId="urn:microsoft.com/office/officeart/2005/8/layout/hList1"/>
    <dgm:cxn modelId="{02A6A4B5-7637-46FF-9562-A6BCBE3125CB}" srcId="{92DFD863-7F7A-4462-9B99-6710E6B95ED1}" destId="{96318AB7-E7B2-4DEB-9314-5EC6604F2FE6}" srcOrd="1" destOrd="0" parTransId="{2A97AA4C-6F3F-4846-92E0-E8B407EAF88D}" sibTransId="{AB553DBE-66AA-4781-8121-94CA144BB538}"/>
    <dgm:cxn modelId="{C55913B9-DE7B-4439-BF1D-BFA27407AC0D}" srcId="{CF91BBA2-53F2-41DB-9289-A57D759190FD}" destId="{EC510AEC-BA7C-41B1-A557-2A9CCC132A6F}" srcOrd="0" destOrd="0" parTransId="{FC8E1166-9227-4940-B9FA-55C96C2D549A}" sibTransId="{301FDAA3-66BC-4D51-810F-FABDAEB54900}"/>
    <dgm:cxn modelId="{E47B2DC0-36AF-4F2A-9C8B-0FA841463585}" srcId="{92DFD863-7F7A-4462-9B99-6710E6B95ED1}" destId="{702D8DDF-E2FF-40FB-9554-399ADF74DC75}" srcOrd="0" destOrd="0" parTransId="{44E2E911-106E-421A-BCBA-C43C858CAA2B}" sibTransId="{DF407784-BDDE-4F95-B424-438AD5457C27}"/>
    <dgm:cxn modelId="{5D0135D1-D67C-4B9F-AF1B-AA50FA4C24E6}" type="presOf" srcId="{702D8DDF-E2FF-40FB-9554-399ADF74DC75}" destId="{A523AEEE-C74B-408D-935F-7C61D7BE0413}" srcOrd="0" destOrd="0" presId="urn:microsoft.com/office/officeart/2005/8/layout/hList1"/>
    <dgm:cxn modelId="{719673D1-9B5C-4B13-B4B3-B961DC1405B8}" type="presOf" srcId="{3EE5417D-BDC4-400B-A623-D64404A534FB}" destId="{F5785699-2B5C-4879-BC7B-F5E271771C7C}" srcOrd="0" destOrd="0" presId="urn:microsoft.com/office/officeart/2005/8/layout/hList1"/>
    <dgm:cxn modelId="{E60B24D2-DB85-4898-9641-A6A5244E34E3}" srcId="{3EE5417D-BDC4-400B-A623-D64404A534FB}" destId="{14226488-A89C-419E-9321-9E21149DFD03}" srcOrd="0" destOrd="0" parTransId="{C3812D64-F136-4F83-BD3F-2B14B3078D8B}" sibTransId="{4CECA5B1-6F30-4BE7-9778-F7AC23AD5008}"/>
    <dgm:cxn modelId="{23007EE0-84E2-4C54-87FD-309D2AD31B2E}" type="presOf" srcId="{5F98B958-9BCE-4302-BD77-FC5260A82209}" destId="{5910A563-D9B3-4B05-AC41-F23217C94083}" srcOrd="0" destOrd="0" presId="urn:microsoft.com/office/officeart/2005/8/layout/hList1"/>
    <dgm:cxn modelId="{353808E1-FC1C-4BD1-8C31-AC25CC8B4DA5}" srcId="{CF91BBA2-53F2-41DB-9289-A57D759190FD}" destId="{ACF60DA2-637D-4E2F-B3C1-139726B28F5F}" srcOrd="1" destOrd="0" parTransId="{308DDAAD-CECF-481A-8A18-ACE48AB1C75A}" sibTransId="{9D9BB725-86D2-4F8A-8236-AA53B3529C07}"/>
    <dgm:cxn modelId="{4CC4F0E3-69BF-42E3-B9C5-2C39AD3137EA}" srcId="{92DFD863-7F7A-4462-9B99-6710E6B95ED1}" destId="{CB6FB665-D0FF-49BC-88C6-FABFFF0AFA63}" srcOrd="2" destOrd="0" parTransId="{FC4B87F8-69B9-4383-AE63-8F1A883DA84E}" sibTransId="{DBAE9FB5-0FC8-47F0-A951-CF8E9405E5D1}"/>
    <dgm:cxn modelId="{B80902E7-46E9-488E-9570-1406D136FB75}" type="presOf" srcId="{59E1E6F2-6A6A-49A2-BD2F-9625CA1F0FF6}" destId="{44916724-A3D4-4330-90A9-62A71A3D60DC}" srcOrd="0" destOrd="0" presId="urn:microsoft.com/office/officeart/2005/8/layout/hList1"/>
    <dgm:cxn modelId="{212F90E7-7FE4-4CF1-8AD6-9728DF698365}" type="presOf" srcId="{ACF60DA2-637D-4E2F-B3C1-139726B28F5F}" destId="{14BA6BC6-1001-41AF-A445-15154E76A868}" srcOrd="0" destOrd="1" presId="urn:microsoft.com/office/officeart/2005/8/layout/hList1"/>
    <dgm:cxn modelId="{3A88DAFD-40D9-4CB6-87EF-8A9BC586C4A4}" srcId="{4D4E8A32-5766-469C-9CC0-63253DC5257D}" destId="{92DFD863-7F7A-4462-9B99-6710E6B95ED1}" srcOrd="1" destOrd="0" parTransId="{2ADBBAD2-7B99-440B-90AC-DE9D394BBAC5}" sibTransId="{1CAEC454-0DEC-4B41-8980-293A5FC583EE}"/>
    <dgm:cxn modelId="{F11A79A2-4B0D-4D5D-BCAC-5365FF447F0E}" type="presParOf" srcId="{7DCD4E6A-2123-4397-882B-DFDFA1402AB1}" destId="{9C30D348-1A99-4DA6-8365-CEB42F3DD78F}" srcOrd="0" destOrd="0" presId="urn:microsoft.com/office/officeart/2005/8/layout/hList1"/>
    <dgm:cxn modelId="{A22EF269-493C-4FA2-8E57-6B46BBAE7E60}" type="presParOf" srcId="{9C30D348-1A99-4DA6-8365-CEB42F3DD78F}" destId="{F5785699-2B5C-4879-BC7B-F5E271771C7C}" srcOrd="0" destOrd="0" presId="urn:microsoft.com/office/officeart/2005/8/layout/hList1"/>
    <dgm:cxn modelId="{879916E8-C2AE-41E1-9AC3-B1451FF7C73B}" type="presParOf" srcId="{9C30D348-1A99-4DA6-8365-CEB42F3DD78F}" destId="{A9EDD4A1-6AB8-44A6-8FC8-41F375A01C4D}" srcOrd="1" destOrd="0" presId="urn:microsoft.com/office/officeart/2005/8/layout/hList1"/>
    <dgm:cxn modelId="{474FBEFC-AC0E-4704-A8F5-6C05EA70F92F}" type="presParOf" srcId="{7DCD4E6A-2123-4397-882B-DFDFA1402AB1}" destId="{D4110D72-E357-450B-A9CA-A830A63DC03A}" srcOrd="1" destOrd="0" presId="urn:microsoft.com/office/officeart/2005/8/layout/hList1"/>
    <dgm:cxn modelId="{19FD5580-62CB-48AE-A811-3BC656326AF0}" type="presParOf" srcId="{7DCD4E6A-2123-4397-882B-DFDFA1402AB1}" destId="{5A38D5C4-D9F0-45D9-9B8F-38570B2FF874}" srcOrd="2" destOrd="0" presId="urn:microsoft.com/office/officeart/2005/8/layout/hList1"/>
    <dgm:cxn modelId="{879FCDB8-8383-4D47-A407-427C573B1DCE}" type="presParOf" srcId="{5A38D5C4-D9F0-45D9-9B8F-38570B2FF874}" destId="{D9691F2D-2D17-4FAD-A90B-E2AB038D87B0}" srcOrd="0" destOrd="0" presId="urn:microsoft.com/office/officeart/2005/8/layout/hList1"/>
    <dgm:cxn modelId="{6C0CA755-9FC2-4057-AB5B-57514D78F0A4}" type="presParOf" srcId="{5A38D5C4-D9F0-45D9-9B8F-38570B2FF874}" destId="{A523AEEE-C74B-408D-935F-7C61D7BE0413}" srcOrd="1" destOrd="0" presId="urn:microsoft.com/office/officeart/2005/8/layout/hList1"/>
    <dgm:cxn modelId="{00C5671E-0612-4EF0-9D24-3CBAA8FDF420}" type="presParOf" srcId="{7DCD4E6A-2123-4397-882B-DFDFA1402AB1}" destId="{21041F01-80A5-4357-9140-B139C2FC8D46}" srcOrd="3" destOrd="0" presId="urn:microsoft.com/office/officeart/2005/8/layout/hList1"/>
    <dgm:cxn modelId="{11A71009-866D-471C-A185-CCE939F7C97B}" type="presParOf" srcId="{7DCD4E6A-2123-4397-882B-DFDFA1402AB1}" destId="{3C766DB6-0727-4028-85CA-14F042778279}" srcOrd="4" destOrd="0" presId="urn:microsoft.com/office/officeart/2005/8/layout/hList1"/>
    <dgm:cxn modelId="{26DAE67A-35C3-4F2B-B6A1-C2303F1EB235}" type="presParOf" srcId="{3C766DB6-0727-4028-85CA-14F042778279}" destId="{3797697C-6CDB-4FAD-B021-F638780CB02D}" srcOrd="0" destOrd="0" presId="urn:microsoft.com/office/officeart/2005/8/layout/hList1"/>
    <dgm:cxn modelId="{10392A1E-94AA-410C-B3DE-7DA03213A8C0}" type="presParOf" srcId="{3C766DB6-0727-4028-85CA-14F042778279}" destId="{14BA6BC6-1001-41AF-A445-15154E76A868}" srcOrd="1" destOrd="0" presId="urn:microsoft.com/office/officeart/2005/8/layout/hList1"/>
    <dgm:cxn modelId="{B0A4D419-B8A2-4F0B-9E67-41143633F7D2}" type="presParOf" srcId="{7DCD4E6A-2123-4397-882B-DFDFA1402AB1}" destId="{91FAFDCF-F6C2-4440-A6E4-5210E46CF9D5}" srcOrd="5" destOrd="0" presId="urn:microsoft.com/office/officeart/2005/8/layout/hList1"/>
    <dgm:cxn modelId="{BDFF37FC-8258-4B21-BE55-B63B5646D9A6}" type="presParOf" srcId="{7DCD4E6A-2123-4397-882B-DFDFA1402AB1}" destId="{6240322A-7E46-4CF5-A23C-435FBB75466A}" srcOrd="6" destOrd="0" presId="urn:microsoft.com/office/officeart/2005/8/layout/hList1"/>
    <dgm:cxn modelId="{24B8D6D6-EE14-412B-8417-6BE3BD1718BB}" type="presParOf" srcId="{6240322A-7E46-4CF5-A23C-435FBB75466A}" destId="{5910A563-D9B3-4B05-AC41-F23217C94083}" srcOrd="0" destOrd="0" presId="urn:microsoft.com/office/officeart/2005/8/layout/hList1"/>
    <dgm:cxn modelId="{C738EC36-C97A-439D-B172-4217969A9ED9}" type="presParOf" srcId="{6240322A-7E46-4CF5-A23C-435FBB75466A}" destId="{44916724-A3D4-4330-90A9-62A71A3D60D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F5EE21-685C-4C86-818E-7F0A6D6C81DF}" type="doc">
      <dgm:prSet loTypeId="urn:microsoft.com/office/officeart/2005/8/layout/process4" loCatId="process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nl-NL"/>
        </a:p>
      </dgm:t>
    </dgm:pt>
    <dgm:pt modelId="{E23E457D-C607-46C6-A7E2-5A48F3B231BC}">
      <dgm:prSet phldrT="[Tekst]" custT="1"/>
      <dgm:spPr>
        <a:solidFill>
          <a:srgbClr val="9AC440"/>
        </a:solidFill>
      </dgm:spPr>
      <dgm:t>
        <a:bodyPr/>
        <a:lstStyle/>
        <a:p>
          <a:r>
            <a:rPr lang="nl-NL" sz="28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Indicators </a:t>
          </a:r>
          <a:r>
            <a:rPr lang="nl-NL" sz="2800" b="1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and</a:t>
          </a:r>
          <a:r>
            <a:rPr lang="nl-NL" sz="28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sz="2800" b="1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results</a:t>
          </a:r>
          <a:r>
            <a:rPr lang="nl-NL" sz="28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of </a:t>
          </a:r>
          <a:r>
            <a:rPr lang="nl-NL" sz="2800" b="1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</a:t>
          </a:r>
          <a:r>
            <a:rPr lang="nl-NL" sz="28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project</a:t>
          </a:r>
        </a:p>
      </dgm:t>
    </dgm:pt>
    <dgm:pt modelId="{2879C95E-E4F0-4537-A065-9137B6FE27E9}" type="parTrans" cxnId="{F75F72C7-474F-4F1C-997F-F2612DA9FA1A}">
      <dgm:prSet/>
      <dgm:spPr/>
      <dgm:t>
        <a:bodyPr/>
        <a:lstStyle/>
        <a:p>
          <a:endParaRPr lang="nl-NL"/>
        </a:p>
      </dgm:t>
    </dgm:pt>
    <dgm:pt modelId="{7DE0E18F-8080-4204-8E99-EB8D4765684D}" type="sibTrans" cxnId="{F75F72C7-474F-4F1C-997F-F2612DA9FA1A}">
      <dgm:prSet/>
      <dgm:spPr/>
      <dgm:t>
        <a:bodyPr/>
        <a:lstStyle/>
        <a:p>
          <a:endParaRPr lang="nl-NL"/>
        </a:p>
      </dgm:t>
    </dgm:pt>
    <dgm:pt modelId="{DE986458-BCC2-4EBF-BE55-A338B6F2125E}">
      <dgm:prSet phldrT="[Tekst]" custT="1"/>
      <dgm:spPr>
        <a:solidFill>
          <a:srgbClr val="0E6EB6"/>
        </a:solidFill>
        <a:ln>
          <a:solidFill>
            <a:srgbClr val="FFFFFF"/>
          </a:solidFill>
        </a:ln>
      </dgm:spPr>
      <dgm:t>
        <a:bodyPr/>
        <a:lstStyle/>
        <a:p>
          <a:r>
            <a:rPr lang="nl-NL" sz="2800" b="1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Realisation</a:t>
          </a:r>
          <a:r>
            <a:rPr lang="nl-NL" sz="28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of </a:t>
          </a:r>
          <a:r>
            <a:rPr lang="nl-NL" sz="2800" b="1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</a:t>
          </a:r>
          <a:r>
            <a:rPr lang="nl-NL" sz="28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indicators of </a:t>
          </a:r>
          <a:r>
            <a:rPr lang="nl-NL" sz="2800" b="1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</a:t>
          </a:r>
          <a:r>
            <a:rPr lang="nl-NL" sz="28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sz="2800" b="1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programme</a:t>
          </a:r>
          <a:endParaRPr lang="nl-NL" sz="2800" b="1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D5C5B33-8F60-4AB0-AA66-8D095D142B82}" type="parTrans" cxnId="{7EE94BE3-0EC9-46D2-B084-D12959226A51}">
      <dgm:prSet/>
      <dgm:spPr/>
      <dgm:t>
        <a:bodyPr/>
        <a:lstStyle/>
        <a:p>
          <a:endParaRPr lang="nl-NL"/>
        </a:p>
      </dgm:t>
    </dgm:pt>
    <dgm:pt modelId="{4C9EF279-9461-4DFC-9053-9BB203C9D6A5}" type="sibTrans" cxnId="{7EE94BE3-0EC9-46D2-B084-D12959226A51}">
      <dgm:prSet/>
      <dgm:spPr/>
      <dgm:t>
        <a:bodyPr/>
        <a:lstStyle/>
        <a:p>
          <a:endParaRPr lang="nl-NL"/>
        </a:p>
      </dgm:t>
    </dgm:pt>
    <dgm:pt modelId="{9933ECC6-535F-4BA7-95E8-30A424971149}" type="pres">
      <dgm:prSet presAssocID="{ACF5EE21-685C-4C86-818E-7F0A6D6C81DF}" presName="Name0" presStyleCnt="0">
        <dgm:presLayoutVars>
          <dgm:dir/>
          <dgm:animLvl val="lvl"/>
          <dgm:resizeHandles val="exact"/>
        </dgm:presLayoutVars>
      </dgm:prSet>
      <dgm:spPr/>
    </dgm:pt>
    <dgm:pt modelId="{BF11200F-5ED3-417E-89E4-347DF51A6F5F}" type="pres">
      <dgm:prSet presAssocID="{DE986458-BCC2-4EBF-BE55-A338B6F2125E}" presName="boxAndChildren" presStyleCnt="0"/>
      <dgm:spPr/>
    </dgm:pt>
    <dgm:pt modelId="{E0E8BAE5-DC73-4633-A4DA-DF702C25DA3E}" type="pres">
      <dgm:prSet presAssocID="{DE986458-BCC2-4EBF-BE55-A338B6F2125E}" presName="parentTextBox" presStyleLbl="node1" presStyleIdx="0" presStyleCnt="2"/>
      <dgm:spPr>
        <a:solidFill>
          <a:srgbClr val="0E6EB6"/>
        </a:solidFill>
        <a:ln>
          <a:solidFill>
            <a:srgbClr val="FFFFFF"/>
          </a:solidFill>
        </a:ln>
      </dgm:spPr>
    </dgm:pt>
    <dgm:pt modelId="{A2601351-FEC4-4616-BD14-729C139FCA25}" type="pres">
      <dgm:prSet presAssocID="{7DE0E18F-8080-4204-8E99-EB8D4765684D}" presName="sp" presStyleCnt="0"/>
      <dgm:spPr/>
    </dgm:pt>
    <dgm:pt modelId="{5A8B541B-227E-4590-BE0C-196732D042F6}" type="pres">
      <dgm:prSet presAssocID="{E23E457D-C607-46C6-A7E2-5A48F3B231BC}" presName="arrowAndChildren" presStyleCnt="0"/>
      <dgm:spPr/>
    </dgm:pt>
    <dgm:pt modelId="{ECBCE8B1-F390-4072-9805-C1E18FA46F88}" type="pres">
      <dgm:prSet presAssocID="{E23E457D-C607-46C6-A7E2-5A48F3B231BC}" presName="parentTextArrow" presStyleLbl="node1" presStyleIdx="1" presStyleCnt="2"/>
      <dgm:spPr>
        <a:solidFill>
          <a:srgbClr val="9AC43F"/>
        </a:solidFill>
      </dgm:spPr>
    </dgm:pt>
  </dgm:ptLst>
  <dgm:cxnLst>
    <dgm:cxn modelId="{64FB4E6C-F83A-403B-B926-26C0B941FA47}" type="presOf" srcId="{DE986458-BCC2-4EBF-BE55-A338B6F2125E}" destId="{E0E8BAE5-DC73-4633-A4DA-DF702C25DA3E}" srcOrd="0" destOrd="0" presId="urn:microsoft.com/office/officeart/2005/8/layout/process4"/>
    <dgm:cxn modelId="{955D0F58-ADF2-4779-AC4E-8EB53D787445}" type="presOf" srcId="{E23E457D-C607-46C6-A7E2-5A48F3B231BC}" destId="{ECBCE8B1-F390-4072-9805-C1E18FA46F88}" srcOrd="0" destOrd="0" presId="urn:microsoft.com/office/officeart/2005/8/layout/process4"/>
    <dgm:cxn modelId="{F75F72C7-474F-4F1C-997F-F2612DA9FA1A}" srcId="{ACF5EE21-685C-4C86-818E-7F0A6D6C81DF}" destId="{E23E457D-C607-46C6-A7E2-5A48F3B231BC}" srcOrd="0" destOrd="0" parTransId="{2879C95E-E4F0-4537-A065-9137B6FE27E9}" sibTransId="{7DE0E18F-8080-4204-8E99-EB8D4765684D}"/>
    <dgm:cxn modelId="{5B8A44E3-EEC0-455B-986C-82E84085E133}" type="presOf" srcId="{ACF5EE21-685C-4C86-818E-7F0A6D6C81DF}" destId="{9933ECC6-535F-4BA7-95E8-30A424971149}" srcOrd="0" destOrd="0" presId="urn:microsoft.com/office/officeart/2005/8/layout/process4"/>
    <dgm:cxn modelId="{7EE94BE3-0EC9-46D2-B084-D12959226A51}" srcId="{ACF5EE21-685C-4C86-818E-7F0A6D6C81DF}" destId="{DE986458-BCC2-4EBF-BE55-A338B6F2125E}" srcOrd="1" destOrd="0" parTransId="{8D5C5B33-8F60-4AB0-AA66-8D095D142B82}" sibTransId="{4C9EF279-9461-4DFC-9053-9BB203C9D6A5}"/>
    <dgm:cxn modelId="{A7202EF5-2B70-4660-BC10-6330137092A4}" type="presParOf" srcId="{9933ECC6-535F-4BA7-95E8-30A424971149}" destId="{BF11200F-5ED3-417E-89E4-347DF51A6F5F}" srcOrd="0" destOrd="0" presId="urn:microsoft.com/office/officeart/2005/8/layout/process4"/>
    <dgm:cxn modelId="{4D5A0C41-8882-4405-90D1-053AE0DEA679}" type="presParOf" srcId="{BF11200F-5ED3-417E-89E4-347DF51A6F5F}" destId="{E0E8BAE5-DC73-4633-A4DA-DF702C25DA3E}" srcOrd="0" destOrd="0" presId="urn:microsoft.com/office/officeart/2005/8/layout/process4"/>
    <dgm:cxn modelId="{65E989A0-D7D9-4CF0-8B10-E9E459CD0CC4}" type="presParOf" srcId="{9933ECC6-535F-4BA7-95E8-30A424971149}" destId="{A2601351-FEC4-4616-BD14-729C139FCA25}" srcOrd="1" destOrd="0" presId="urn:microsoft.com/office/officeart/2005/8/layout/process4"/>
    <dgm:cxn modelId="{5D016D94-B3D9-4FAA-B70C-A49FFBB8DC2C}" type="presParOf" srcId="{9933ECC6-535F-4BA7-95E8-30A424971149}" destId="{5A8B541B-227E-4590-BE0C-196732D042F6}" srcOrd="2" destOrd="0" presId="urn:microsoft.com/office/officeart/2005/8/layout/process4"/>
    <dgm:cxn modelId="{2C967E46-5AA1-4BDE-AA0F-D985E704C3FB}" type="presParOf" srcId="{5A8B541B-227E-4590-BE0C-196732D042F6}" destId="{ECBCE8B1-F390-4072-9805-C1E18FA46F8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785699-2B5C-4879-BC7B-F5E271771C7C}">
      <dsp:nvSpPr>
        <dsp:cNvPr id="0" name=""/>
        <dsp:cNvSpPr/>
      </dsp:nvSpPr>
      <dsp:spPr>
        <a:xfrm>
          <a:off x="3688" y="754743"/>
          <a:ext cx="2217957" cy="726938"/>
        </a:xfrm>
        <a:prstGeom prst="rect">
          <a:avLst/>
        </a:prstGeom>
        <a:solidFill>
          <a:srgbClr val="DB5C57"/>
        </a:solidFill>
        <a:ln w="12700" cap="flat" cmpd="sng" algn="ctr">
          <a:solidFill>
            <a:srgbClr val="DB5C5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l-NL" sz="1300" b="1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Cooperation </a:t>
          </a:r>
          <a:r>
            <a:rPr lang="nl-NL" sz="1300" b="1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programme</a:t>
          </a:r>
          <a:r>
            <a:rPr lang="nl-NL" sz="1300" b="1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sz="1300" b="1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Interreg</a:t>
          </a:r>
          <a:r>
            <a:rPr lang="nl-NL" sz="1300" b="1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sz="1300" b="1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Meuse-Rhine</a:t>
          </a:r>
          <a:r>
            <a:rPr lang="nl-NL" sz="1300" b="1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(NL-BE-DE)</a:t>
          </a:r>
        </a:p>
      </dsp:txBody>
      <dsp:txXfrm>
        <a:off x="3688" y="754743"/>
        <a:ext cx="2217957" cy="726938"/>
      </dsp:txXfrm>
    </dsp:sp>
    <dsp:sp modelId="{A9EDD4A1-6AB8-44A6-8FC8-41F375A01C4D}">
      <dsp:nvSpPr>
        <dsp:cNvPr id="0" name=""/>
        <dsp:cNvSpPr/>
      </dsp:nvSpPr>
      <dsp:spPr>
        <a:xfrm>
          <a:off x="3688" y="1481682"/>
          <a:ext cx="2217957" cy="1938699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rgbClr val="DB5C5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General frame for the </a:t>
          </a:r>
          <a:r>
            <a:rPr lang="en-US" sz="1300" b="0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programme</a:t>
          </a:r>
          <a:endParaRPr lang="en-US" sz="13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Priorities, specific objectives &amp; indicators</a:t>
          </a:r>
        </a:p>
      </dsp:txBody>
      <dsp:txXfrm>
        <a:off x="3688" y="1481682"/>
        <a:ext cx="2217957" cy="1938699"/>
      </dsp:txXfrm>
    </dsp:sp>
    <dsp:sp modelId="{D9691F2D-2D17-4FAD-A90B-E2AB038D87B0}">
      <dsp:nvSpPr>
        <dsp:cNvPr id="0" name=""/>
        <dsp:cNvSpPr/>
      </dsp:nvSpPr>
      <dsp:spPr>
        <a:xfrm>
          <a:off x="2532160" y="754743"/>
          <a:ext cx="2217957" cy="726938"/>
        </a:xfrm>
        <a:prstGeom prst="rect">
          <a:avLst/>
        </a:prstGeom>
        <a:solidFill>
          <a:srgbClr val="9AC440"/>
        </a:solidFill>
        <a:ln w="12700" cap="flat" cmpd="sng" algn="ctr">
          <a:solidFill>
            <a:srgbClr val="9AC43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l-NL" sz="1300" b="1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Subsidy</a:t>
          </a:r>
          <a:r>
            <a:rPr lang="nl-NL" sz="1300" b="1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sz="1300" b="1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Regulations</a:t>
          </a:r>
          <a:endParaRPr lang="en-US" sz="1300" b="1" i="0" kern="1200" err="1">
            <a:highlight>
              <a:srgbClr val="FFFF00"/>
            </a:highlight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2532160" y="754743"/>
        <a:ext cx="2217957" cy="726938"/>
      </dsp:txXfrm>
    </dsp:sp>
    <dsp:sp modelId="{A523AEEE-C74B-408D-935F-7C61D7BE0413}">
      <dsp:nvSpPr>
        <dsp:cNvPr id="0" name=""/>
        <dsp:cNvSpPr/>
      </dsp:nvSpPr>
      <dsp:spPr>
        <a:xfrm>
          <a:off x="2532160" y="1481682"/>
          <a:ext cx="2217957" cy="1938699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rgbClr val="9AC43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Legal basis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Differ per call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Selection procedure &amp; criteria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Your obligations as a beneficiary</a:t>
          </a:r>
          <a:endParaRPr lang="en-US" sz="13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Payment &amp; closure procedure</a:t>
          </a:r>
        </a:p>
      </dsp:txBody>
      <dsp:txXfrm>
        <a:off x="2532160" y="1481682"/>
        <a:ext cx="2217957" cy="1938699"/>
      </dsp:txXfrm>
    </dsp:sp>
    <dsp:sp modelId="{3797697C-6CDB-4FAD-B021-F638780CB02D}">
      <dsp:nvSpPr>
        <dsp:cNvPr id="0" name=""/>
        <dsp:cNvSpPr/>
      </dsp:nvSpPr>
      <dsp:spPr>
        <a:xfrm>
          <a:off x="5060632" y="754743"/>
          <a:ext cx="2217957" cy="726938"/>
        </a:xfrm>
        <a:prstGeom prst="rect">
          <a:avLst/>
        </a:prstGeom>
        <a:solidFill>
          <a:srgbClr val="0070C0"/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300" b="1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Cost</a:t>
          </a:r>
          <a:r>
            <a:rPr lang="nl-NL" sz="1300" b="1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sz="1300" b="1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Catalogue</a:t>
          </a:r>
          <a:endParaRPr lang="nl-NL" sz="1300" b="1" i="0" u="none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5060632" y="754743"/>
        <a:ext cx="2217957" cy="726938"/>
      </dsp:txXfrm>
    </dsp:sp>
    <dsp:sp modelId="{14BA6BC6-1001-41AF-A445-15154E76A868}">
      <dsp:nvSpPr>
        <dsp:cNvPr id="0" name=""/>
        <dsp:cNvSpPr/>
      </dsp:nvSpPr>
      <dsp:spPr>
        <a:xfrm>
          <a:off x="5060632" y="1481682"/>
          <a:ext cx="2217957" cy="1938699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General </a:t>
          </a:r>
          <a:r>
            <a:rPr lang="nl-NL" sz="1300" b="0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principles</a:t>
          </a:r>
          <a:r>
            <a:rPr lang="nl-NL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(4 </a:t>
          </a:r>
          <a:r>
            <a:rPr lang="nl-NL" sz="1300" b="0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categories</a:t>
          </a:r>
          <a:r>
            <a:rPr lang="nl-NL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Simplified </a:t>
          </a:r>
          <a:r>
            <a:rPr lang="nl-NL" sz="1300" b="0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Cost</a:t>
          </a:r>
          <a:r>
            <a:rPr lang="nl-NL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options</a:t>
          </a:r>
          <a:endParaRPr lang="nl-NL" sz="13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300" b="0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Calculation</a:t>
          </a:r>
          <a:r>
            <a:rPr lang="nl-NL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of </a:t>
          </a:r>
          <a:r>
            <a:rPr lang="nl-NL" sz="1300" b="0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costs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300" b="0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Documents</a:t>
          </a:r>
          <a:r>
            <a:rPr lang="nl-NL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sz="1300" b="0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required</a:t>
          </a:r>
          <a:endParaRPr lang="nl-NL" sz="1300" b="0" i="0" u="none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5060632" y="1481682"/>
        <a:ext cx="2217957" cy="1938699"/>
      </dsp:txXfrm>
    </dsp:sp>
    <dsp:sp modelId="{5910A563-D9B3-4B05-AC41-F23217C94083}">
      <dsp:nvSpPr>
        <dsp:cNvPr id="0" name=""/>
        <dsp:cNvSpPr/>
      </dsp:nvSpPr>
      <dsp:spPr>
        <a:xfrm>
          <a:off x="7589103" y="754743"/>
          <a:ext cx="2217957" cy="726938"/>
        </a:xfrm>
        <a:prstGeom prst="rect">
          <a:avLst/>
        </a:prstGeom>
        <a:solidFill>
          <a:srgbClr val="21B2A8"/>
        </a:solidFill>
        <a:ln w="12700" cap="flat" cmpd="sng" algn="ctr">
          <a:solidFill>
            <a:srgbClr val="21B2A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300" b="1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Manual</a:t>
          </a:r>
        </a:p>
      </dsp:txBody>
      <dsp:txXfrm>
        <a:off x="7589103" y="754743"/>
        <a:ext cx="2217957" cy="726938"/>
      </dsp:txXfrm>
    </dsp:sp>
    <dsp:sp modelId="{44916724-A3D4-4330-90A9-62A71A3D60DC}">
      <dsp:nvSpPr>
        <dsp:cNvPr id="0" name=""/>
        <dsp:cNvSpPr/>
      </dsp:nvSpPr>
      <dsp:spPr>
        <a:xfrm>
          <a:off x="7589103" y="1481682"/>
          <a:ext cx="2217957" cy="1938699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rgbClr val="21B2A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Covers </a:t>
          </a:r>
          <a:r>
            <a:rPr lang="nl-NL" sz="1300" b="0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everything</a:t>
          </a:r>
          <a:r>
            <a:rPr lang="nl-NL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sz="1300" b="0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from</a:t>
          </a:r>
          <a:r>
            <a:rPr lang="nl-NL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project </a:t>
          </a:r>
          <a:r>
            <a:rPr lang="nl-NL" sz="1300" b="0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generation</a:t>
          </a:r>
          <a:r>
            <a:rPr lang="nl-NL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sz="1300" b="0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to</a:t>
          </a:r>
          <a:r>
            <a:rPr lang="nl-NL" sz="1300" b="0" i="0" u="none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project </a:t>
          </a:r>
          <a:r>
            <a:rPr lang="nl-NL" sz="1300" b="0" i="0" u="none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closure</a:t>
          </a:r>
          <a:endParaRPr lang="nl-NL" sz="1300" b="0" i="0" u="none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7589103" y="1481682"/>
        <a:ext cx="2217957" cy="19386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E8BAE5-DC73-4633-A4DA-DF702C25DA3E}">
      <dsp:nvSpPr>
        <dsp:cNvPr id="0" name=""/>
        <dsp:cNvSpPr/>
      </dsp:nvSpPr>
      <dsp:spPr>
        <a:xfrm>
          <a:off x="0" y="1774207"/>
          <a:ext cx="8103368" cy="1164072"/>
        </a:xfrm>
        <a:prstGeom prst="rect">
          <a:avLst/>
        </a:prstGeom>
        <a:solidFill>
          <a:srgbClr val="0E6EB6"/>
        </a:solidFill>
        <a:ln w="12700" cap="flat" cmpd="sng" algn="ctr">
          <a:solidFill>
            <a:srgbClr val="FFFF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b="1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Realisation</a:t>
          </a:r>
          <a:r>
            <a:rPr lang="nl-NL" sz="2800" b="1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of </a:t>
          </a:r>
          <a:r>
            <a:rPr lang="nl-NL" sz="2800" b="1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</a:t>
          </a:r>
          <a:r>
            <a:rPr lang="nl-NL" sz="2800" b="1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indicators of </a:t>
          </a:r>
          <a:r>
            <a:rPr lang="nl-NL" sz="2800" b="1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</a:t>
          </a:r>
          <a:r>
            <a:rPr lang="nl-NL" sz="2800" b="1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sz="2800" b="1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programme</a:t>
          </a:r>
          <a:endParaRPr lang="nl-NL" sz="2800" b="1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0" y="1774207"/>
        <a:ext cx="8103368" cy="1164072"/>
      </dsp:txXfrm>
    </dsp:sp>
    <dsp:sp modelId="{ECBCE8B1-F390-4072-9805-C1E18FA46F88}">
      <dsp:nvSpPr>
        <dsp:cNvPr id="0" name=""/>
        <dsp:cNvSpPr/>
      </dsp:nvSpPr>
      <dsp:spPr>
        <a:xfrm rot="10800000">
          <a:off x="0" y="1325"/>
          <a:ext cx="8103368" cy="1790342"/>
        </a:xfrm>
        <a:prstGeom prst="upArrowCallout">
          <a:avLst/>
        </a:prstGeom>
        <a:solidFill>
          <a:srgbClr val="9AC43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b="1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Indicators </a:t>
          </a:r>
          <a:r>
            <a:rPr lang="nl-NL" sz="2800" b="1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and</a:t>
          </a:r>
          <a:r>
            <a:rPr lang="nl-NL" sz="2800" b="1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l-NL" sz="2800" b="1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results</a:t>
          </a:r>
          <a:r>
            <a:rPr lang="nl-NL" sz="2800" b="1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of </a:t>
          </a:r>
          <a:r>
            <a:rPr lang="nl-NL" sz="2800" b="1" kern="12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</a:t>
          </a:r>
          <a:r>
            <a:rPr lang="nl-NL" sz="2800" b="1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project</a:t>
          </a:r>
        </a:p>
      </dsp:txBody>
      <dsp:txXfrm rot="10800000">
        <a:off x="0" y="1325"/>
        <a:ext cx="8103368" cy="1163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100BB-38BE-4549-A658-0E1B81663187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A2C90E-2D99-AD4F-A246-E873B4E1D8F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2191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FEDF3183-D371-8715-C8A2-9CCD7F7BB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90BFC3E9-9E63-7225-2105-ADBBC2E81C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4E6D718C-8139-2308-30FF-9F067F50E9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5858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Speaker notes:</a:t>
            </a:r>
          </a:p>
          <a:p>
            <a:r>
              <a:rPr lang="en-US"/>
              <a:t>We want to think education as a continuous pathway rather than isolated stages.</a:t>
            </a:r>
          </a:p>
          <a:p>
            <a:r>
              <a:rPr lang="en-US"/>
              <a:t>This starts early, already in kindergarten and primary education, where language and cultural exposure can build natural familiarity with neighbouring countries.</a:t>
            </a:r>
          </a:p>
          <a:p>
            <a:r>
              <a:rPr lang="en-US"/>
              <a:t>In secondary education, this develops into structured exchange and joint learning formats, where cooperation becomes part of everyday schooling.</a:t>
            </a:r>
          </a:p>
          <a:p>
            <a:r>
              <a:rPr lang="en-US"/>
              <a:t>In vocational and higher education, we aim for structured cross-border pathways, where students can move more easily between systems and institutions.</a:t>
            </a:r>
          </a:p>
          <a:p>
            <a:r>
              <a:rPr lang="en-US"/>
              <a:t>The key idea is continuity: not one-off mobility, but a coherent educational trajectory across borders.</a:t>
            </a:r>
          </a:p>
          <a:p>
            <a:endParaRPr lang="en-US"/>
          </a:p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Speaker notes:</a:t>
            </a:r>
          </a:p>
          <a:p>
            <a:r>
              <a:rPr lang="en-US"/>
              <a:t>In this process, the Euregios play a central role as network facilitators.</a:t>
            </a:r>
          </a:p>
          <a:p>
            <a:r>
              <a:rPr lang="en-US"/>
              <a:t>They act as regional competence hubs, connecting institutions, identifying needs, and translating them into cooperation structures.</a:t>
            </a:r>
          </a:p>
          <a:p>
            <a:r>
              <a:rPr lang="en-US"/>
              <a:t>At the same time, we see a growing demand from the education sector itself for exactly this type of coordination and support.</a:t>
            </a:r>
          </a:p>
          <a:p>
            <a:r>
              <a:rPr lang="en-US"/>
              <a:t>On the institutional level, cooperation with ministries such as OCW is essential, because we are working across three different national systems.</a:t>
            </a:r>
          </a:p>
          <a:p>
            <a:r>
              <a:rPr lang="en-US"/>
              <a:t>This requires alignment, trust, and shared responsibility beyond individual projects.</a:t>
            </a:r>
          </a:p>
          <a:p>
            <a:endParaRPr lang="en-US"/>
          </a:p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Speaker notes:</a:t>
            </a:r>
          </a:p>
          <a:p>
            <a:r>
              <a:rPr lang="en-US"/>
              <a:t>Our long-term vision is a fully integrated cross-border educational space.</a:t>
            </a:r>
          </a:p>
          <a:p>
            <a:r>
              <a:rPr lang="en-US"/>
              <a:t>A region where linguistic and cultural diversity is not a challenge to overcome, but a structural strength.</a:t>
            </a:r>
          </a:p>
          <a:p>
            <a:r>
              <a:rPr lang="en-US"/>
              <a:t>A region that retains talent by offering attractive and diverse educational pathways.</a:t>
            </a:r>
          </a:p>
          <a:p>
            <a:r>
              <a:rPr lang="en-US"/>
              <a:t>And a region that also attracts students and professionals from outside the immediate area because of its unique cross-border profile.</a:t>
            </a:r>
          </a:p>
          <a:p>
            <a:r>
              <a:rPr lang="en-US"/>
              <a:t>In this way, education becomes a key driver of regional competitiveness (or : competitive advantage)</a:t>
            </a:r>
          </a:p>
          <a:p>
            <a:r>
              <a:rPr lang="en-US"/>
              <a:t>Or in simple terms:</a:t>
            </a:r>
          </a:p>
          <a:p>
            <a:r>
              <a:rPr lang="en-US"/>
              <a:t>from border to connection – and from connection to strength.</a:t>
            </a:r>
          </a:p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4EE515F5-DA1A-F71C-C779-4C09A1CE9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0B98C1BF-0346-446F-3E71-66AA4C2481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AB299902-EB30-DAD2-7197-C9D54C671C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38153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AB721403-7010-DBD9-7B31-0BDA88AE0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74310234-801B-801F-CFB6-E235BACCB4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EE7CCA0A-EE31-0559-5541-FF2312507B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8089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5D57627D-9374-10B2-29CD-15ABF93B0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7F6141CA-9EF9-71A8-9BFF-5B80F50E04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BFD73557-F636-CF47-329B-5C979370BD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69227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9DDC6A43-6614-01A9-81B0-A073A05EE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3CEE491F-B5DD-C200-832E-902F25556D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5E6066A2-B5C1-46D5-78F2-48FC4975BD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913860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1729A69C-2473-35BF-8E6C-F5F9089AE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BA2265F6-CADD-B9F4-B9BD-4C99C2E587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88C32356-EAE8-F340-82BA-FEC5340806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60300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0B581E9C-515E-98C0-03E5-47B6A7590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4AD1D183-9E36-BD07-683E-B3ACC6468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9C7731ED-0B3B-3906-17C9-F13892787E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08197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F0E26337-626D-9CEC-6010-65742B2A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710E334F-D08F-D410-4932-91FAA4F4C4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3DBF647E-8BC1-3290-2921-3891B36D50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5314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project name </a:t>
            </a:r>
            <a:r>
              <a:rPr lang="nl-NL" err="1"/>
              <a:t>and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date of </a:t>
            </a:r>
            <a:r>
              <a:rPr lang="nl-NL" err="1"/>
              <a:t>the</a:t>
            </a:r>
            <a:r>
              <a:rPr lang="nl-NL"/>
              <a:t> meeting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4287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3779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err="1"/>
              <a:t>Introduction</a:t>
            </a:r>
            <a:r>
              <a:rPr lang="nl-NL"/>
              <a:t> </a:t>
            </a:r>
            <a:r>
              <a:rPr lang="nl-NL" err="1"/>
              <a:t>round</a:t>
            </a:r>
            <a:r>
              <a:rPr lang="nl-NL"/>
              <a:t> of </a:t>
            </a:r>
            <a:r>
              <a:rPr lang="nl-NL" err="1"/>
              <a:t>everyone</a:t>
            </a:r>
            <a:r>
              <a:rPr lang="nl-NL"/>
              <a:t> </a:t>
            </a:r>
            <a:r>
              <a:rPr lang="nl-NL" err="1"/>
              <a:t>attending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124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General info </a:t>
            </a:r>
            <a:r>
              <a:rPr lang="nl-NL" err="1"/>
              <a:t>about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programme</a:t>
            </a:r>
            <a:r>
              <a:rPr lang="nl-NL"/>
              <a:t>, partners </a:t>
            </a:r>
            <a:r>
              <a:rPr lang="nl-NL" err="1"/>
              <a:t>and</a:t>
            </a:r>
            <a:r>
              <a:rPr lang="nl-NL"/>
              <a:t> area. Dark blue is </a:t>
            </a:r>
            <a:r>
              <a:rPr lang="nl-NL" err="1"/>
              <a:t>programme</a:t>
            </a:r>
            <a:r>
              <a:rPr lang="nl-NL"/>
              <a:t> area. Light blue are </a:t>
            </a:r>
            <a:r>
              <a:rPr lang="nl-NL" err="1"/>
              <a:t>functional</a:t>
            </a:r>
            <a:r>
              <a:rPr lang="nl-NL"/>
              <a:t> area.</a:t>
            </a:r>
            <a:endParaRPr lang="nl-NL">
              <a:highlight>
                <a:srgbClr val="FFFF00"/>
              </a:highlight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48622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Programme’s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organisational</a:t>
            </a:r>
            <a:r>
              <a:rPr lang="en-US">
                <a:ea typeface="Calibri"/>
                <a:cs typeface="Calibri"/>
              </a:rPr>
              <a:t> chart.</a:t>
            </a:r>
          </a:p>
          <a:p>
            <a:r>
              <a:rPr lang="en-US">
                <a:ea typeface="Calibri"/>
                <a:cs typeface="Calibri"/>
              </a:rPr>
              <a:t>Point to why main contact switches from Regional Antennas to Project Managers after step 2 submission of application.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8742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names</a:t>
            </a:r>
            <a:r>
              <a:rPr lang="nl-NL"/>
              <a:t> </a:t>
            </a:r>
            <a:r>
              <a:rPr lang="nl-NL" err="1"/>
              <a:t>and</a:t>
            </a:r>
            <a:r>
              <a:rPr lang="nl-NL"/>
              <a:t> contact info </a:t>
            </a:r>
            <a:r>
              <a:rPr lang="nl-NL" err="1"/>
              <a:t>specific</a:t>
            </a:r>
            <a:r>
              <a:rPr lang="nl-NL"/>
              <a:t> </a:t>
            </a:r>
            <a:r>
              <a:rPr lang="nl-NL" err="1"/>
              <a:t>for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project. </a:t>
            </a:r>
            <a:r>
              <a:rPr lang="nl-NL" err="1"/>
              <a:t>Emphasize</a:t>
            </a:r>
            <a:r>
              <a:rPr lang="nl-NL"/>
              <a:t> </a:t>
            </a:r>
            <a:r>
              <a:rPr lang="nl-NL" err="1"/>
              <a:t>role</a:t>
            </a:r>
            <a:r>
              <a:rPr lang="nl-NL"/>
              <a:t> of </a:t>
            </a:r>
            <a:r>
              <a:rPr lang="nl-NL" err="1"/>
              <a:t>the</a:t>
            </a:r>
            <a:r>
              <a:rPr lang="nl-NL"/>
              <a:t> lead partner. First point of contact </a:t>
            </a:r>
            <a:r>
              <a:rPr lang="nl-NL" err="1"/>
              <a:t>not</a:t>
            </a:r>
            <a:r>
              <a:rPr lang="nl-NL"/>
              <a:t> </a:t>
            </a:r>
            <a:r>
              <a:rPr lang="nl-NL" err="1"/>
              <a:t>Regional</a:t>
            </a:r>
            <a:r>
              <a:rPr lang="nl-NL"/>
              <a:t> </a:t>
            </a:r>
            <a:r>
              <a:rPr lang="nl-NL" err="1"/>
              <a:t>Antennas</a:t>
            </a:r>
            <a:r>
              <a:rPr lang="nl-NL"/>
              <a:t> </a:t>
            </a:r>
            <a:r>
              <a:rPr lang="nl-NL" err="1"/>
              <a:t>anymore</a:t>
            </a:r>
            <a:r>
              <a:rPr lang="nl-NL"/>
              <a:t>. 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70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Reminder of cost option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2340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Legal contract!</a:t>
            </a:r>
            <a:endParaRPr lang="nl-NL"/>
          </a:p>
          <a:p>
            <a:r>
              <a:rPr lang="en-US">
                <a:ea typeface="Calibri"/>
                <a:cs typeface="Calibri"/>
              </a:rPr>
              <a:t>Reminder of the info. State aid info. Pay attention to recommendations in Annex 2!</a:t>
            </a:r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110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9980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80C25-5DF9-25F4-E55A-C8CF2543D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29087C5-C3A7-1F59-987F-DFFEAA2963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A72D059-6AAE-A043-2CB5-91065194F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Lead partner </a:t>
            </a:r>
            <a:r>
              <a:rPr lang="nl-NL" err="1"/>
              <a:t>principle</a:t>
            </a:r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692B10C-25D9-40B6-7A12-9D7563745F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4894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err="1"/>
              <a:t>Documents</a:t>
            </a:r>
            <a:r>
              <a:rPr lang="nl-NL"/>
              <a:t> </a:t>
            </a:r>
            <a:r>
              <a:rPr lang="nl-NL" err="1"/>
              <a:t>depend</a:t>
            </a:r>
            <a:r>
              <a:rPr lang="nl-NL"/>
              <a:t> on </a:t>
            </a:r>
            <a:r>
              <a:rPr lang="nl-NL" err="1"/>
              <a:t>applicable</a:t>
            </a:r>
            <a:r>
              <a:rPr lang="nl-NL"/>
              <a:t> </a:t>
            </a:r>
            <a:r>
              <a:rPr lang="nl-NL" err="1"/>
              <a:t>cost</a:t>
            </a:r>
            <a:r>
              <a:rPr lang="nl-NL"/>
              <a:t> option (1, 2, 3 or 4).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6326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1197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err="1"/>
              <a:t>Documents</a:t>
            </a:r>
            <a:r>
              <a:rPr lang="nl-NL"/>
              <a:t> </a:t>
            </a:r>
            <a:r>
              <a:rPr lang="nl-NL" err="1"/>
              <a:t>depend</a:t>
            </a:r>
            <a:r>
              <a:rPr lang="nl-NL"/>
              <a:t> on </a:t>
            </a:r>
            <a:r>
              <a:rPr lang="nl-NL" err="1"/>
              <a:t>applicable</a:t>
            </a:r>
            <a:r>
              <a:rPr lang="nl-NL"/>
              <a:t> </a:t>
            </a:r>
            <a:r>
              <a:rPr lang="nl-NL" err="1"/>
              <a:t>cost</a:t>
            </a:r>
            <a:r>
              <a:rPr lang="nl-NL"/>
              <a:t> option (1, 2, 3 or 4).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6561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2F6A5-5D84-BF1E-5DBF-25E21439C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2C7F4C2-BB3C-58E0-510E-CEB6F863D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49E0F5A-DDC8-C7FD-D06D-B04E5A1EE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Take out pre-</a:t>
            </a:r>
            <a:r>
              <a:rPr lang="nl-NL" err="1"/>
              <a:t>financing</a:t>
            </a:r>
            <a:r>
              <a:rPr lang="nl-NL"/>
              <a:t> </a:t>
            </a:r>
            <a:r>
              <a:rPr lang="nl-NL" err="1"/>
              <a:t>if</a:t>
            </a:r>
            <a:r>
              <a:rPr lang="nl-NL"/>
              <a:t> </a:t>
            </a:r>
            <a:r>
              <a:rPr lang="nl-NL" err="1"/>
              <a:t>it</a:t>
            </a:r>
            <a:r>
              <a:rPr lang="nl-NL"/>
              <a:t> is </a:t>
            </a:r>
            <a:r>
              <a:rPr lang="nl-NL" err="1"/>
              <a:t>not</a:t>
            </a:r>
            <a:r>
              <a:rPr lang="nl-NL"/>
              <a:t> a voucher project!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FAD89B4-6E1B-7D56-55D7-8FCBC82E12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121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err="1"/>
              <a:t>Documents</a:t>
            </a:r>
            <a:r>
              <a:rPr lang="nl-NL"/>
              <a:t> </a:t>
            </a:r>
            <a:r>
              <a:rPr lang="nl-NL" err="1"/>
              <a:t>depend</a:t>
            </a:r>
            <a:r>
              <a:rPr lang="nl-NL"/>
              <a:t> on </a:t>
            </a:r>
            <a:r>
              <a:rPr lang="nl-NL" err="1"/>
              <a:t>applicable</a:t>
            </a:r>
            <a:r>
              <a:rPr lang="nl-NL"/>
              <a:t> </a:t>
            </a:r>
            <a:r>
              <a:rPr lang="nl-NL" err="1"/>
              <a:t>cost</a:t>
            </a:r>
            <a:r>
              <a:rPr lang="nl-NL"/>
              <a:t> option (1, 2, 3 or 4).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60420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err="1"/>
              <a:t>Documents</a:t>
            </a:r>
            <a:r>
              <a:rPr lang="nl-NL"/>
              <a:t> </a:t>
            </a:r>
            <a:r>
              <a:rPr lang="nl-NL" err="1"/>
              <a:t>depend</a:t>
            </a:r>
            <a:r>
              <a:rPr lang="nl-NL"/>
              <a:t> on </a:t>
            </a:r>
            <a:r>
              <a:rPr lang="nl-NL" err="1"/>
              <a:t>applicable</a:t>
            </a:r>
            <a:r>
              <a:rPr lang="nl-NL"/>
              <a:t> </a:t>
            </a:r>
            <a:r>
              <a:rPr lang="nl-NL" err="1"/>
              <a:t>cost</a:t>
            </a:r>
            <a:r>
              <a:rPr lang="nl-NL"/>
              <a:t> option (1, 2, 3 or 4).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7088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Point to Annex 3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1172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Especially relevant for cost options 1, 2, &amp; 4. However all of them need to follow the public procurement procedures!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9177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Bigger changes only with MA/JS approval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00759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10.000 € is for the supplied help by our </a:t>
            </a:r>
            <a:r>
              <a:rPr lang="en-US" err="1">
                <a:cs typeface="Calibri"/>
              </a:rPr>
              <a:t>programme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CEF8-B564-418E-B62F-8B80964BC041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4651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422B74-7FEE-E4F5-DE6A-A1A59B306B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6DA195B-CC01-9A25-2390-575A8C8F11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0DDCD84-10CE-818B-4F2F-9FD0BAADF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338-D860-F242-AE4E-D542DAC2DA05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CD63B5-07A5-5C67-12C6-B588B1977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CAB79F6-F11A-2B69-AAF9-C7D3CB0DF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DEC11-4F9F-1441-94A6-2B6461C08C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434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DCE6D2-3049-E7A0-BA14-3E9275552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F21A0F-EE33-555E-7510-DC40D1455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4DF5F6B-ACF4-FA68-B9A7-DAE815AF7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338-D860-F242-AE4E-D542DAC2DA05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204D23E-A21F-2227-D920-A8149231F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C92646C-22E6-0BF6-B66A-0CC6BF645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DEC11-4F9F-1441-94A6-2B6461C08C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6266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96566A-8BDD-8E20-6F8B-A98F7D53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20961EB-B2F6-AB74-2FE5-DDBB01BFD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2887ED-B5BD-53FF-2CBE-FDB546A9D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338-D860-F242-AE4E-D542DAC2DA05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65D26D4-84A4-326C-3428-521BFF21B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2C11D0-8838-E5E5-F181-11490BBB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DEC11-4F9F-1441-94A6-2B6461C08C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8163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98D0F1-C8AB-C0D1-00CD-C0D8EEBF6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7D84833-F3A9-E574-7E8B-C992AE2C76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E420DF0-3F5B-5FFA-266D-B58AFC83A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1D7A788-6AB9-2386-19B2-E02804346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338-D860-F242-AE4E-D542DAC2DA05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5F6A905-CDCC-3FBE-AA5C-51FA0A317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554137E-D7A8-012D-146D-AC1E13C4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DEC11-4F9F-1441-94A6-2B6461C08C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0099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7127B5-8189-66AD-F4E0-D26B6604D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6E755FD-2EB7-67A3-19AA-E1BCC0BE8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52F0A8D-3A85-C403-CE14-638AF7A67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1773C94-EFE6-B618-3C35-CBE52D34E3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591F169-E284-6405-2AB5-7E46987CCA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E0748F6-5278-4920-5BF6-104E75C56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338-D860-F242-AE4E-D542DAC2DA05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9086908-7A83-A0AA-2799-81F8F81AF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2B0C043-7431-D8E9-29C3-FC0402823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DEC11-4F9F-1441-94A6-2B6461C08C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9988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0C6693-CBEC-DAD8-2457-2BDE43CF4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FCB8514-0A2A-BB80-E052-47AB584D4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338-D860-F242-AE4E-D542DAC2DA05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18A3349-B2F7-A2F5-559D-3AD06AEE4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768E40A-3C67-7208-64B0-708DA30B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DEC11-4F9F-1441-94A6-2B6461C08C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9414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0B26D59-58D0-E09A-6F9D-3CFFFB54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338-D860-F242-AE4E-D542DAC2DA05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703929E-6244-3DE4-87EE-CD8B2408E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F8A511A-7A9B-846D-27BB-15052D811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DEC11-4F9F-1441-94A6-2B6461C08C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361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5204C1-CD4C-D0E4-1102-7C3944147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5DEDB1-77E6-7406-3340-1F37305C4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25163CA-2052-D186-0C06-5377A141D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C4511EE-C3FE-95E2-5405-C44D78E2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338-D860-F242-AE4E-D542DAC2DA05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B8F905F-6373-CD65-C2CE-9F43A782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4A661D2-5D9C-C743-1DF5-940841AAD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DEC11-4F9F-1441-94A6-2B6461C08C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7467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38F8F0-2FF7-DC2C-51F6-ECA44DAD0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C5197BA-7CF8-C628-01FF-377A17A3FB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DB3DD1C-9347-0F60-DDE4-898E9EC21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D9F1DB3-4B45-E853-6477-227FE092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338-D860-F242-AE4E-D542DAC2DA05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A9CE7F0-2EEE-7529-6691-3C895F9BE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AA5A90A-95E9-36FA-A9EF-546DDC7E7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DEC11-4F9F-1441-94A6-2B6461C08C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7735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4C83DA-041A-A809-91A2-D58BFB85F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36A3E04-FDC7-1DDC-B01C-490831C9CF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896E35-5728-B823-62C4-0E03E8E91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338-D860-F242-AE4E-D542DAC2DA05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63DD6F6-0047-0910-371A-0D2F90E0C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2D1DBA6-A2C8-7009-7A2D-AD59006DF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DEC11-4F9F-1441-94A6-2B6461C08C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133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8A4DD54-D502-B74E-1182-5004AA21A2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A715E2A-0D96-1FCB-03C3-22BAA2FF3B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D1CCE9F-1304-C7A0-C205-9633D1E01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A338-D860-F242-AE4E-D542DAC2DA05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81D1DA-4E0C-4945-1BDD-4019D5BB0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3A1766-4BCF-8E52-CD22-D5DA7023E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DEC11-4F9F-1441-94A6-2B6461C08C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0763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3503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510449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508997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008339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AE1556D5-314B-F748-8960-41FF0D418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050" y="365125"/>
            <a:ext cx="98107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>
                <a:solidFill>
                  <a:srgbClr val="DB5C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DF351529-CC3B-0E49-BA21-2DF3D7A92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050" y="1825625"/>
            <a:ext cx="9810750" cy="4175125"/>
          </a:xfrm>
          <a:prstGeom prst="rect">
            <a:avLst/>
          </a:prstGeom>
        </p:spPr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55732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AE1556D5-314B-F748-8960-41FF0D418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050" y="365125"/>
            <a:ext cx="98107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>
                <a:solidFill>
                  <a:srgbClr val="9AC44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DF351529-CC3B-0E49-BA21-2DF3D7A92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050" y="1825625"/>
            <a:ext cx="9810750" cy="4175125"/>
          </a:xfrm>
          <a:prstGeom prst="rect">
            <a:avLst/>
          </a:prstGeom>
        </p:spPr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85345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AE1556D5-314B-F748-8960-41FF0D418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050" y="365125"/>
            <a:ext cx="98107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>
                <a:solidFill>
                  <a:srgbClr val="0E6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DF351529-CC3B-0E49-BA21-2DF3D7A92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050" y="1825625"/>
            <a:ext cx="9810750" cy="4175125"/>
          </a:xfrm>
          <a:prstGeom prst="rect">
            <a:avLst/>
          </a:prstGeom>
        </p:spPr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60975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378E41AA-9726-D048-9C48-F5EE3171C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050" y="365125"/>
            <a:ext cx="981075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E6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D2DEC796-7C04-E14E-A920-4B458815E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3050" y="1825625"/>
            <a:ext cx="4872038" cy="4200271"/>
          </a:xfrm>
          <a:prstGeom prst="rect">
            <a:avLst/>
          </a:prstGeom>
        </p:spPr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D8CE4EE2-FD3F-FE44-9A3B-28CF8E0DC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1762" y="1825625"/>
            <a:ext cx="4872038" cy="4200271"/>
          </a:xfrm>
          <a:prstGeom prst="rect">
            <a:avLst/>
          </a:prstGeom>
        </p:spPr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30806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0E27782F-597F-3242-BB21-B5645D206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1">
                <a:solidFill>
                  <a:srgbClr val="0E6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AB6F8405-8F63-7C42-9846-C85252296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260028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AE1556D5-314B-F748-8960-41FF0D418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050" y="365125"/>
            <a:ext cx="98107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>
                <a:solidFill>
                  <a:srgbClr val="21B2A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DF351529-CC3B-0E49-BA21-2DF3D7A92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050" y="1825625"/>
            <a:ext cx="9810750" cy="4175125"/>
          </a:xfrm>
          <a:prstGeom prst="rect">
            <a:avLst/>
          </a:prstGeom>
        </p:spPr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98860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A96E74-D865-D0B6-98A5-6DBA70659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3325717-A74E-0736-2D6E-4677A22BFD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5FD54A1-F2FE-F0AD-47E2-804E50BA45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8C608E4-2474-6E8F-A10B-7F8F606AB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13AC8-5302-49CE-848B-70DFA9472F0F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7610900-73EA-FF09-0E81-21D93E281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887965F-65CB-9E1B-9231-1458A4812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28458-B1DE-47E2-A246-942A4B8918FC}" type="slidenum">
              <a:rPr lang="nl-NL" smtClean="0"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622F679-A05B-5C33-A273-573D48309E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83755" y="5815584"/>
            <a:ext cx="2235235" cy="9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718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74366-8B85-971B-8A5A-6A88C1F37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48F5F49-289A-1549-6E12-2AE2CAD44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C336E11-276D-5161-6317-FA93B7D75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13AC8-5302-49CE-848B-70DFA9472F0F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2A5A85-4019-C6EF-6FD9-BED3F284A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6E7F36F-D222-9B43-C367-2DE72EA0E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28458-B1DE-47E2-A246-942A4B8918FC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273D52D-ABD3-ED97-DA0D-43390D6A6A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83755" y="5815584"/>
            <a:ext cx="2235235" cy="9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9174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410592C-6110-00E3-6F1C-FFCE928F7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13AC8-5302-49CE-848B-70DFA9472F0F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DFC7DC6-CB1A-D15B-9F66-9362AF426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5034306-539E-2BCC-F41F-80F2F137F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28458-B1DE-47E2-A246-942A4B8918FC}" type="slidenum">
              <a:rPr lang="nl-NL" smtClean="0"/>
              <a:t>‹nr.›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A3D960F-694E-174F-D396-3F0C0BCEDB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83755" y="5815584"/>
            <a:ext cx="2235235" cy="9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982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FF16C0-671A-13D1-D4D4-DB8F1CF592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B5CB4D8-F36A-1D2B-AEFB-0AA153844E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F643F4-29ED-2E74-A4D7-B3AA03AD6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13AC8-5302-49CE-848B-70DFA9472F0F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2CCC86-4FBB-DB2B-A017-3D3040CC6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FE530E-DAF1-8BFA-A523-0A1287D3C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28458-B1DE-47E2-A246-942A4B8918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71223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CB5985-54BD-758A-D101-B68CA5C97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29DF202-D917-85A3-94E9-CD511F71C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13AC8-5302-49CE-848B-70DFA9472F0F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DF59FC1-1686-AD24-ECBE-DEB754570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8B5242-E3AF-53A3-90AB-E26F163D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28458-B1DE-47E2-A246-942A4B8918FC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C80299D-95C0-36B2-B2CD-A001353A0B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83755" y="5815584"/>
            <a:ext cx="2235235" cy="9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98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8C887EF-3086-304E-9840-1137D942D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72B2B97-4E1D-C5B7-28AA-17D8EC462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CDCA87C-9A4D-5A7E-8DD0-F697F791A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F3A338-D860-F242-AE4E-D542DAC2DA05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C930B9B-AE09-1FCF-98C2-8B48CEAA5C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8C7ADCD-DB6D-5656-F08F-3E7CF22C6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CDEC11-4F9F-1441-94A6-2B6461C08C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4071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82" y="-709182"/>
            <a:ext cx="12238182" cy="917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7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8202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498202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3" y="-566058"/>
            <a:ext cx="11843657" cy="888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57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134589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6" y="-638628"/>
            <a:ext cx="12462158" cy="934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41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594360"/>
            <a:ext cx="12435840" cy="932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402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" y="-642366"/>
            <a:ext cx="12457176" cy="934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66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4114"/>
            <a:ext cx="12395200" cy="92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25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3820475-8995-8715-80BF-379B20A43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76FAD57-8EE8-946D-EE5F-7964DDEA3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B4DCD0C-46B7-6970-C280-1B5E3EEB1F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313AC8-5302-49CE-848B-70DFA9472F0F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163525-D40E-5C2F-08FE-1D2225C665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C7A3A78-A235-A3D6-5F78-E66832E79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528458-B1DE-47E2-A246-942A4B8918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9192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.emf"/><Relationship Id="rId18" Type="http://schemas.openxmlformats.org/officeDocument/2006/relationships/package" Target="../embeddings/Microsoft_Excel_Worksheet8.xlsx"/><Relationship Id="rId26" Type="http://schemas.openxmlformats.org/officeDocument/2006/relationships/package" Target="../embeddings/Microsoft_Excel_Worksheet12.xlsx"/><Relationship Id="rId3" Type="http://schemas.openxmlformats.org/officeDocument/2006/relationships/image" Target="../media/image37.emf"/><Relationship Id="rId21" Type="http://schemas.openxmlformats.org/officeDocument/2006/relationships/image" Target="../media/image46.emf"/><Relationship Id="rId7" Type="http://schemas.openxmlformats.org/officeDocument/2006/relationships/image" Target="../media/image39.emf"/><Relationship Id="rId12" Type="http://schemas.openxmlformats.org/officeDocument/2006/relationships/package" Target="../embeddings/Microsoft_Excel_Worksheet5.xlsx"/><Relationship Id="rId17" Type="http://schemas.openxmlformats.org/officeDocument/2006/relationships/image" Target="../media/image44.emf"/><Relationship Id="rId25" Type="http://schemas.openxmlformats.org/officeDocument/2006/relationships/image" Target="../media/image48.emf"/><Relationship Id="rId33" Type="http://schemas.openxmlformats.org/officeDocument/2006/relationships/image" Target="../media/image52.emf"/><Relationship Id="rId2" Type="http://schemas.openxmlformats.org/officeDocument/2006/relationships/package" Target="../embeddings/Microsoft_Excel_Worksheet.xlsx"/><Relationship Id="rId16" Type="http://schemas.openxmlformats.org/officeDocument/2006/relationships/package" Target="../embeddings/Microsoft_Excel_Worksheet7.xlsx"/><Relationship Id="rId20" Type="http://schemas.openxmlformats.org/officeDocument/2006/relationships/package" Target="../embeddings/Microsoft_Excel_Worksheet9.xlsx"/><Relationship Id="rId29" Type="http://schemas.openxmlformats.org/officeDocument/2006/relationships/image" Target="../media/image50.emf"/><Relationship Id="rId1" Type="http://schemas.openxmlformats.org/officeDocument/2006/relationships/slideLayout" Target="../slideLayouts/slideLayout22.xml"/><Relationship Id="rId6" Type="http://schemas.openxmlformats.org/officeDocument/2006/relationships/package" Target="../embeddings/Microsoft_Excel_Worksheet2.xlsx"/><Relationship Id="rId11" Type="http://schemas.openxmlformats.org/officeDocument/2006/relationships/image" Target="../media/image41.emf"/><Relationship Id="rId24" Type="http://schemas.openxmlformats.org/officeDocument/2006/relationships/package" Target="../embeddings/Microsoft_Excel_Worksheet11.xlsx"/><Relationship Id="rId32" Type="http://schemas.openxmlformats.org/officeDocument/2006/relationships/package" Target="../embeddings/Microsoft_Excel_Worksheet15.xlsx"/><Relationship Id="rId5" Type="http://schemas.openxmlformats.org/officeDocument/2006/relationships/image" Target="../media/image38.emf"/><Relationship Id="rId15" Type="http://schemas.openxmlformats.org/officeDocument/2006/relationships/image" Target="../media/image43.emf"/><Relationship Id="rId23" Type="http://schemas.openxmlformats.org/officeDocument/2006/relationships/image" Target="../media/image47.emf"/><Relationship Id="rId28" Type="http://schemas.openxmlformats.org/officeDocument/2006/relationships/package" Target="../embeddings/Microsoft_Excel_Worksheet13.xlsx"/><Relationship Id="rId10" Type="http://schemas.openxmlformats.org/officeDocument/2006/relationships/package" Target="../embeddings/Microsoft_Excel_Worksheet4.xlsx"/><Relationship Id="rId19" Type="http://schemas.openxmlformats.org/officeDocument/2006/relationships/image" Target="../media/image45.emf"/><Relationship Id="rId31" Type="http://schemas.openxmlformats.org/officeDocument/2006/relationships/image" Target="../media/image51.emf"/><Relationship Id="rId4" Type="http://schemas.openxmlformats.org/officeDocument/2006/relationships/package" Target="../embeddings/Microsoft_Excel_Worksheet1.xlsx"/><Relationship Id="rId9" Type="http://schemas.openxmlformats.org/officeDocument/2006/relationships/image" Target="../media/image40.emf"/><Relationship Id="rId14" Type="http://schemas.openxmlformats.org/officeDocument/2006/relationships/package" Target="../embeddings/Microsoft_Excel_Worksheet6.xlsx"/><Relationship Id="rId22" Type="http://schemas.openxmlformats.org/officeDocument/2006/relationships/package" Target="../embeddings/Microsoft_Excel_Worksheet10.xlsx"/><Relationship Id="rId27" Type="http://schemas.openxmlformats.org/officeDocument/2006/relationships/image" Target="../media/image49.emf"/><Relationship Id="rId30" Type="http://schemas.openxmlformats.org/officeDocument/2006/relationships/package" Target="../embeddings/Microsoft_Excel_Worksheet14.xlsx"/><Relationship Id="rId8" Type="http://schemas.openxmlformats.org/officeDocument/2006/relationships/package" Target="../embeddings/Microsoft_Excel_Worksheet3.xlsx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67.jpe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1.jpeg"/><Relationship Id="rId11" Type="http://schemas.openxmlformats.org/officeDocument/2006/relationships/image" Target="../media/image65.png"/><Relationship Id="rId5" Type="http://schemas.openxmlformats.org/officeDocument/2006/relationships/image" Target="../media/image60.jpeg"/><Relationship Id="rId15" Type="http://schemas.openxmlformats.org/officeDocument/2006/relationships/image" Target="../media/image69.jpeg"/><Relationship Id="rId10" Type="http://schemas.openxmlformats.org/officeDocument/2006/relationships/image" Target="../media/image64.jpeg"/><Relationship Id="rId4" Type="http://schemas.openxmlformats.org/officeDocument/2006/relationships/image" Target="../media/image59.jpeg"/><Relationship Id="rId9" Type="http://schemas.openxmlformats.org/officeDocument/2006/relationships/image" Target="../media/image63.emf"/><Relationship Id="rId14" Type="http://schemas.openxmlformats.org/officeDocument/2006/relationships/image" Target="../media/image6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regmeuserhine.eu/en/contact/" TargetMode="External"/><Relationship Id="rId2" Type="http://schemas.openxmlformats.org/officeDocument/2006/relationships/hyperlink" Target="https://www.interregmeuserhine.eu/en/" TargetMode="Externa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mailto:lcd.martinejmabu@prvlimburg.n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terregmeuserhine.eu/en/downloads/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regmeuserhine.eu/media/z3plphmg/20231204_guidance_document_on_output_and_result_indicators.pdf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regmeuserhine.eu/media/vlspnnll/interreg-vi-mr-external-reporting-fraud.docx" TargetMode="External"/><Relationship Id="rId2" Type="http://schemas.openxmlformats.org/officeDocument/2006/relationships/hyperlink" Target="mailto:interregmr.fraud@prvlimburg.nl" TargetMode="Externa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www.interregmeuserhine.eu/en/whistleblowing-and-anti-fraud-reporting-procedure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single-market-economy.ec.europa.eu/single-market/public-procurement/legal-rules-and-implementation/thresholds_en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731059D-B56A-3CA2-319E-227E7513E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416429"/>
            <a:ext cx="3932237" cy="3811912"/>
          </a:xfrm>
        </p:spPr>
        <p:txBody>
          <a:bodyPr vert="horz" lIns="91440" tIns="45720" rIns="91440" bIns="45720" rtlCol="0" anchor="b">
            <a:noAutofit/>
          </a:bodyPr>
          <a:lstStyle/>
          <a:p>
            <a:br>
              <a:rPr lang="nl-NL" sz="2400" b="1" kern="1200" dirty="0">
                <a:solidFill>
                  <a:srgbClr val="002060"/>
                </a:solidFill>
                <a:latin typeface="Montserrat" pitchFamily="2" charset="77"/>
              </a:rPr>
            </a:br>
            <a:br>
              <a:rPr lang="nl-NL" sz="2400" b="1" dirty="0">
                <a:solidFill>
                  <a:srgbClr val="002060"/>
                </a:solidFill>
                <a:latin typeface="Montserrat" pitchFamily="2" charset="77"/>
              </a:rPr>
            </a:br>
            <a:br>
              <a:rPr lang="nl-NL" sz="2400" b="1" dirty="0">
                <a:solidFill>
                  <a:srgbClr val="002060"/>
                </a:solidFill>
                <a:latin typeface="Montserrat" pitchFamily="2" charset="77"/>
              </a:rPr>
            </a:br>
            <a:br>
              <a:rPr lang="nl-NL" sz="2400" b="1" dirty="0">
                <a:solidFill>
                  <a:srgbClr val="002060"/>
                </a:solidFill>
                <a:latin typeface="Montserrat" pitchFamily="2" charset="77"/>
              </a:rPr>
            </a:br>
            <a:br>
              <a:rPr lang="nl-NL" sz="2400" b="1" dirty="0">
                <a:solidFill>
                  <a:srgbClr val="002060"/>
                </a:solidFill>
                <a:latin typeface="Montserrat" pitchFamily="2" charset="77"/>
              </a:rPr>
            </a:br>
            <a:r>
              <a:rPr lang="nl-NL" sz="2400" b="1" kern="1200" dirty="0">
                <a:solidFill>
                  <a:srgbClr val="002060"/>
                </a:solidFill>
                <a:latin typeface="Montserrat" pitchFamily="2" charset="77"/>
              </a:rPr>
              <a:t>NEXT3</a:t>
            </a:r>
            <a:br>
              <a:rPr lang="nl-NL" sz="2400" b="1" kern="1200" dirty="0">
                <a:solidFill>
                  <a:srgbClr val="002060"/>
                </a:solidFill>
                <a:latin typeface="Montserrat" pitchFamily="2" charset="77"/>
              </a:rPr>
            </a:br>
            <a:r>
              <a:rPr lang="nl-NL" sz="2400" b="1" kern="1200" dirty="0">
                <a:solidFill>
                  <a:srgbClr val="002060"/>
                </a:solidFill>
                <a:latin typeface="Montserrat" pitchFamily="2" charset="77"/>
              </a:rPr>
              <a:t>New </a:t>
            </a:r>
            <a:r>
              <a:rPr lang="nl-NL" sz="2400" b="1" kern="1200" dirty="0" err="1">
                <a:solidFill>
                  <a:srgbClr val="002060"/>
                </a:solidFill>
                <a:latin typeface="Montserrat" pitchFamily="2" charset="77"/>
              </a:rPr>
              <a:t>Education</a:t>
            </a:r>
            <a:r>
              <a:rPr lang="nl-NL" sz="2400" b="1" kern="1200" dirty="0">
                <a:solidFill>
                  <a:srgbClr val="002060"/>
                </a:solidFill>
                <a:latin typeface="Montserrat" pitchFamily="2" charset="77"/>
              </a:rPr>
              <a:t> </a:t>
            </a:r>
            <a:r>
              <a:rPr lang="nl-NL" sz="2400" b="1" kern="1200" dirty="0" err="1">
                <a:solidFill>
                  <a:srgbClr val="002060"/>
                </a:solidFill>
                <a:latin typeface="Montserrat" pitchFamily="2" charset="77"/>
              </a:rPr>
              <a:t>for</a:t>
            </a:r>
            <a:r>
              <a:rPr lang="nl-NL" sz="2400" b="1" kern="1200" dirty="0">
                <a:solidFill>
                  <a:srgbClr val="002060"/>
                </a:solidFill>
                <a:latin typeface="Montserrat" pitchFamily="2" charset="77"/>
              </a:rPr>
              <a:t> Cross-Border Technologies</a:t>
            </a:r>
            <a:br>
              <a:rPr lang="nl-NL" sz="24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br>
              <a:rPr lang="nl-NL" sz="24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br>
              <a:rPr lang="nl-NL" sz="24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br>
              <a:rPr lang="nl-NL" sz="2400" b="1" dirty="0">
                <a:solidFill>
                  <a:srgbClr val="002060"/>
                </a:solidFill>
              </a:rPr>
            </a:br>
            <a:br>
              <a:rPr lang="nl-NL" sz="24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br>
              <a:rPr lang="nl-NL" sz="2400" b="1" dirty="0">
                <a:solidFill>
                  <a:srgbClr val="002060"/>
                </a:solidFill>
              </a:rPr>
            </a:br>
            <a:r>
              <a:rPr lang="nl-NL" sz="2400" b="1" kern="1200" dirty="0">
                <a:solidFill>
                  <a:srgbClr val="002060"/>
                </a:solidFill>
                <a:latin typeface="Montserrat" pitchFamily="2" charset="77"/>
              </a:rPr>
              <a:t>Building a future </a:t>
            </a:r>
            <a:r>
              <a:rPr lang="nl-NL" sz="2400" b="1" kern="1200" dirty="0" err="1">
                <a:solidFill>
                  <a:srgbClr val="002060"/>
                </a:solidFill>
                <a:latin typeface="Montserrat" pitchFamily="2" charset="77"/>
              </a:rPr>
              <a:t>that</a:t>
            </a:r>
            <a:r>
              <a:rPr lang="nl-NL" sz="2400" b="1" kern="1200" dirty="0">
                <a:solidFill>
                  <a:srgbClr val="002060"/>
                </a:solidFill>
                <a:latin typeface="Montserrat" pitchFamily="2" charset="77"/>
              </a:rPr>
              <a:t> is </a:t>
            </a:r>
            <a:r>
              <a:rPr lang="nl-NL" sz="2400" b="1" kern="1200" dirty="0" err="1">
                <a:solidFill>
                  <a:srgbClr val="002060"/>
                </a:solidFill>
                <a:latin typeface="Montserrat" pitchFamily="2" charset="77"/>
              </a:rPr>
              <a:t>greater</a:t>
            </a:r>
            <a:r>
              <a:rPr lang="nl-NL" sz="2400" b="1" kern="1200" dirty="0">
                <a:solidFill>
                  <a:srgbClr val="002060"/>
                </a:solidFill>
                <a:latin typeface="Montserrat" pitchFamily="2" charset="77"/>
              </a:rPr>
              <a:t> </a:t>
            </a:r>
            <a:r>
              <a:rPr lang="nl-NL" sz="2400" b="1" kern="1200" dirty="0" err="1">
                <a:solidFill>
                  <a:srgbClr val="002060"/>
                </a:solidFill>
                <a:latin typeface="Montserrat" pitchFamily="2" charset="77"/>
              </a:rPr>
              <a:t>than</a:t>
            </a:r>
            <a:r>
              <a:rPr lang="nl-NL" sz="2400" b="1" kern="1200" dirty="0">
                <a:solidFill>
                  <a:srgbClr val="002060"/>
                </a:solidFill>
                <a:latin typeface="Montserrat" pitchFamily="2" charset="77"/>
              </a:rPr>
              <a:t> borders</a:t>
            </a:r>
            <a:endParaRPr lang="nl-NL" sz="2400" kern="1200" dirty="0">
              <a:solidFill>
                <a:srgbClr val="002060"/>
              </a:solidFill>
              <a:latin typeface="Montserrat" pitchFamily="2" charset="77"/>
            </a:endParaRPr>
          </a:p>
        </p:txBody>
      </p:sp>
      <p:pic>
        <p:nvPicPr>
          <p:cNvPr id="6" name="Afbeelding 5" descr="Afbeelding met tekenfilm, schermopname, persoon&#10;&#10;Door AI gegenereerde inhoud is mogelijk onjuist.">
            <a:extLst>
              <a:ext uri="{FF2B5EF4-FFF2-40B4-BE49-F238E27FC236}">
                <a16:creationId xmlns:a16="http://schemas.microsoft.com/office/drawing/2014/main" id="{5D28F6FB-BDA6-98EF-945A-1053B72920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168" r="16595" b="2"/>
          <a:stretch>
            <a:fillRect/>
          </a:stretch>
        </p:blipFill>
        <p:spPr>
          <a:xfrm>
            <a:off x="5761822" y="783722"/>
            <a:ext cx="6430178" cy="5077327"/>
          </a:xfrm>
          <a:prstGeom prst="rect">
            <a:avLst/>
          </a:prstGeom>
          <a:noFill/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CD66F5C6-85DE-87DC-D5B1-585B6FF0FFBB}"/>
              </a:ext>
            </a:extLst>
          </p:cNvPr>
          <p:cNvSpPr txBox="1"/>
          <p:nvPr/>
        </p:nvSpPr>
        <p:spPr>
          <a:xfrm>
            <a:off x="836613" y="5494019"/>
            <a:ext cx="2445068" cy="36703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itchFamily="2" charset="77"/>
              </a:rPr>
              <a:t>Kick-off 26 </a:t>
            </a:r>
            <a:r>
              <a:rPr kumimoji="0" lang="nl-N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itchFamily="2" charset="77"/>
              </a:rPr>
              <a:t>October</a:t>
            </a: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itchFamily="2" charset="77"/>
              </a:rPr>
              <a:t> 2026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BFE569B-190F-D726-BFF5-C30A8F0FA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822" y="783722"/>
            <a:ext cx="3955973" cy="159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21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1145DEE-7C30-6885-2E3C-120502674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716" y="3170480"/>
            <a:ext cx="775490" cy="77549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9A6CDC89-FDC6-D764-E1FE-4B771520C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008" y="3072982"/>
            <a:ext cx="1073526" cy="107352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6017267-F01F-5BB9-B098-C7F7B25E4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382" y="2361611"/>
            <a:ext cx="440914" cy="47655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15FFFAB-23DD-9BC4-E863-7CB3607264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3813" y="2344431"/>
            <a:ext cx="992975" cy="53951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1F0955B-E593-7CC7-BC42-9D369067CE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770" y="3496024"/>
            <a:ext cx="796137" cy="316489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E9E696E-9917-9542-53D9-58D7DC204B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5922" y="2928973"/>
            <a:ext cx="1325564" cy="132556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BF37F67-6FC5-CCCF-73E0-51773A8AD7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1257" y="2456817"/>
            <a:ext cx="953365" cy="381345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1820F671-3D3A-0CBD-7A20-CCDCAA4DC8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5040" y="2448125"/>
            <a:ext cx="551936" cy="521751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7846A02-BDC9-E37B-BF87-385586C3F0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80787" y="3200401"/>
            <a:ext cx="693741" cy="693741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3B7A97F0-4BF9-96BE-DDB2-97F9F85219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58458" y="1436912"/>
            <a:ext cx="502358" cy="334971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AAB69F21-896D-950C-1BA0-E1142A5175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51493" y="1430874"/>
            <a:ext cx="551936" cy="330956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C2E4E72B-9543-9BC3-13AE-AAF4C3019A63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2757" t="3358" r="-1" b="12122"/>
          <a:stretch/>
        </p:blipFill>
        <p:spPr>
          <a:xfrm>
            <a:off x="8935974" y="1432846"/>
            <a:ext cx="563849" cy="327013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64F0526F-011B-946B-371C-0B253B349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365126"/>
            <a:ext cx="9524816" cy="750632"/>
          </a:xfrm>
        </p:spPr>
        <p:txBody>
          <a:bodyPr>
            <a:normAutofit/>
          </a:bodyPr>
          <a:lstStyle/>
          <a:p>
            <a:r>
              <a:rPr lang="nl-NL" sz="3600" dirty="0">
                <a:solidFill>
                  <a:srgbClr val="002060"/>
                </a:solidFill>
              </a:rPr>
              <a:t>Consortium partners </a:t>
            </a:r>
            <a:r>
              <a:rPr lang="nl-NL" sz="3600" dirty="0" err="1">
                <a:solidFill>
                  <a:srgbClr val="002060"/>
                </a:solidFill>
              </a:rPr>
              <a:t>and</a:t>
            </a:r>
            <a:r>
              <a:rPr lang="nl-NL" sz="3600" dirty="0">
                <a:solidFill>
                  <a:srgbClr val="002060"/>
                </a:solidFill>
              </a:rPr>
              <a:t> co-</a:t>
            </a:r>
            <a:r>
              <a:rPr lang="nl-NL" sz="3600" dirty="0" err="1">
                <a:solidFill>
                  <a:srgbClr val="002060"/>
                </a:solidFill>
              </a:rPr>
              <a:t>financers</a:t>
            </a:r>
            <a:endParaRPr lang="nl-NL" sz="3600" dirty="0">
              <a:solidFill>
                <a:srgbClr val="002060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490CB34-2618-836D-8338-3F644FAEFD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58954" y="2447325"/>
            <a:ext cx="973211" cy="625657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02787F9-6713-66EF-FB76-038246B25B1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24497" y="2469198"/>
            <a:ext cx="701434" cy="509987"/>
          </a:xfrm>
          <a:prstGeom prst="rect">
            <a:avLst/>
          </a:prstGeom>
        </p:spPr>
      </p:pic>
      <p:pic>
        <p:nvPicPr>
          <p:cNvPr id="23" name="Afbeelding 22" descr="Die Partner">
            <a:extLst>
              <a:ext uri="{FF2B5EF4-FFF2-40B4-BE49-F238E27FC236}">
                <a16:creationId xmlns:a16="http://schemas.microsoft.com/office/drawing/2014/main" id="{1C6F2502-04E4-A686-44A5-1548A94EEF3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258" y="4824873"/>
            <a:ext cx="2835912" cy="556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48E6A8AD-07A9-DFFD-FB78-E505F22E32F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75012" y="4697162"/>
            <a:ext cx="1985949" cy="1042057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3E7C5BF2-5299-41AB-CDE3-3B00F2456D1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74622" y="4582216"/>
            <a:ext cx="1042057" cy="104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2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6D3A69CE-8EEE-EA99-F4FA-05F349495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>
            <a:extLst>
              <a:ext uri="{FF2B5EF4-FFF2-40B4-BE49-F238E27FC236}">
                <a16:creationId xmlns:a16="http://schemas.microsoft.com/office/drawing/2014/main" id="{7F332CF0-E565-AAA1-109F-6D094C768EAB}"/>
              </a:ext>
            </a:extLst>
          </p:cNvPr>
          <p:cNvSpPr txBox="1"/>
          <p:nvPr/>
        </p:nvSpPr>
        <p:spPr>
          <a:xfrm>
            <a:off x="731838" y="365126"/>
            <a:ext cx="10621962" cy="66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rPr lang="en-US" sz="3200" b="1" i="1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Kick-off</a:t>
            </a:r>
            <a:endParaRPr sz="60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EF9DD2E1-3DB5-95FA-CB14-62B7CF6A0211}"/>
              </a:ext>
            </a:extLst>
          </p:cNvPr>
          <p:cNvSpPr txBox="1"/>
          <p:nvPr/>
        </p:nvSpPr>
        <p:spPr>
          <a:xfrm>
            <a:off x="731838" y="1064302"/>
            <a:ext cx="10621962" cy="62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agenda</a:t>
            </a:r>
            <a:endParaRPr sz="1400" b="0" i="0" u="none" strike="noStrike" cap="none" dirty="0">
              <a:solidFill>
                <a:schemeClr val="tx2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86;p1">
            <a:extLst>
              <a:ext uri="{FF2B5EF4-FFF2-40B4-BE49-F238E27FC236}">
                <a16:creationId xmlns:a16="http://schemas.microsoft.com/office/drawing/2014/main" id="{E775C842-4587-EEA9-4B50-F50171CF8E0B}"/>
              </a:ext>
            </a:extLst>
          </p:cNvPr>
          <p:cNvSpPr txBox="1"/>
          <p:nvPr/>
        </p:nvSpPr>
        <p:spPr>
          <a:xfrm>
            <a:off x="731838" y="1885844"/>
            <a:ext cx="10293300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34988" lvl="0" indent="-534988"/>
            <a:r>
              <a:rPr lang="en-GB" sz="2200" noProof="0" dirty="0">
                <a:latin typeface="Montserrat" pitchFamily="2" charset="77"/>
              </a:rPr>
              <a:t>-   </a:t>
            </a:r>
            <a:r>
              <a:rPr lang="en-GB" sz="2200" dirty="0">
                <a:latin typeface="Montserrat" pitchFamily="2" charset="77"/>
              </a:rPr>
              <a:t>recap of the </a:t>
            </a:r>
            <a:r>
              <a:rPr lang="en-GB" sz="2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 pitchFamily="2" charset="77"/>
              </a:rPr>
              <a:t>work packages</a:t>
            </a:r>
            <a:r>
              <a:rPr lang="en-GB" sz="2200" dirty="0">
                <a:latin typeface="Montserrat" pitchFamily="2" charset="77"/>
              </a:rPr>
              <a:t>, activities, deliveries and project planning</a:t>
            </a:r>
          </a:p>
          <a:p>
            <a:pPr marL="534988" lvl="0" indent="-534988"/>
            <a:endParaRPr lang="en-GB" sz="2200" noProof="0" dirty="0">
              <a:latin typeface="Montserrat" pitchFamily="2" charset="77"/>
            </a:endParaRPr>
          </a:p>
          <a:p>
            <a:pPr marL="534988" lvl="0" indent="-534988">
              <a:buFontTx/>
              <a:buChar char="-"/>
            </a:pPr>
            <a:r>
              <a:rPr lang="en-GB" sz="2200" dirty="0">
                <a:latin typeface="Montserrat" pitchFamily="2" charset="77"/>
              </a:rPr>
              <a:t>proposal for the project </a:t>
            </a:r>
            <a:r>
              <a:rPr lang="en-GB" sz="2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 pitchFamily="2" charset="77"/>
              </a:rPr>
              <a:t>governance</a:t>
            </a:r>
            <a:r>
              <a:rPr lang="en-GB" sz="2200" dirty="0">
                <a:latin typeface="Montserrat" pitchFamily="2" charset="77"/>
              </a:rPr>
              <a:t> structure</a:t>
            </a:r>
          </a:p>
          <a:p>
            <a:pPr marL="534988" lvl="0" indent="-534988">
              <a:buFontTx/>
              <a:buChar char="-"/>
            </a:pPr>
            <a:endParaRPr lang="en-GB" sz="2200" noProof="0" dirty="0">
              <a:latin typeface="Montserrat" pitchFamily="2" charset="77"/>
            </a:endParaRPr>
          </a:p>
          <a:p>
            <a:pPr marL="534988" lvl="0" indent="-534988">
              <a:buFontTx/>
              <a:buChar char="-"/>
            </a:pPr>
            <a:r>
              <a:rPr lang="en-GB" sz="2200" noProof="0" dirty="0">
                <a:latin typeface="Montserrat" pitchFamily="2" charset="77"/>
              </a:rPr>
              <a:t>periodic reporting</a:t>
            </a:r>
          </a:p>
          <a:p>
            <a:pPr marL="534988" lvl="0" indent="-534988">
              <a:buFontTx/>
              <a:buChar char="-"/>
            </a:pPr>
            <a:endParaRPr lang="en-GB" sz="2200" dirty="0">
              <a:latin typeface="Montserrat" pitchFamily="2" charset="77"/>
            </a:endParaRPr>
          </a:p>
          <a:p>
            <a:pPr marL="534988" lvl="0" indent="-534988">
              <a:buFontTx/>
              <a:buChar char="-"/>
            </a:pPr>
            <a:r>
              <a:rPr lang="en-GB" sz="2200" noProof="0" dirty="0">
                <a:latin typeface="Montserrat" pitchFamily="2" charset="77"/>
              </a:rPr>
              <a:t>introduction </a:t>
            </a:r>
            <a:r>
              <a:rPr lang="en-GB" sz="2200" noProof="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 pitchFamily="2" charset="77"/>
              </a:rPr>
              <a:t>Interreg</a:t>
            </a:r>
            <a:r>
              <a:rPr lang="en-GB" sz="2200" noProof="0" dirty="0">
                <a:latin typeface="Montserrat" pitchFamily="2" charset="77"/>
              </a:rPr>
              <a:t>: guidelines and communication requirements</a:t>
            </a:r>
          </a:p>
          <a:p>
            <a:pPr marL="534988" lvl="0" indent="-534988">
              <a:buFontTx/>
              <a:buChar char="-"/>
            </a:pPr>
            <a:endParaRPr lang="en-GB" sz="2200" dirty="0">
              <a:latin typeface="Montserrat" pitchFamily="2" charset="77"/>
            </a:endParaRPr>
          </a:p>
          <a:p>
            <a:pPr marL="534988" lvl="0" indent="-534988">
              <a:buFontTx/>
              <a:buChar char="-"/>
            </a:pPr>
            <a:r>
              <a:rPr lang="en-GB" sz="2200" noProof="0" dirty="0">
                <a:latin typeface="Montserrat" pitchFamily="2" charset="77"/>
              </a:rPr>
              <a:t>AOB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67DBD57-57DF-741C-0DF7-5B0FA0153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780" y="287155"/>
            <a:ext cx="2887337" cy="116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15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" y="334378"/>
            <a:ext cx="10744200" cy="1378346"/>
            <a:chOff x="-457200" y="-105564"/>
            <a:chExt cx="21488400" cy="27566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7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457200" y="-105564"/>
              <a:ext cx="21031200" cy="261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ts val="34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 pitchFamily="2" charset="77"/>
                  <a:ea typeface="Arial Bold"/>
                  <a:cs typeface="Arial Bold"/>
                  <a:sym typeface="Arial Bold"/>
                </a:rPr>
                <a:t>Recap: why do we need a Trinational Approach?</a:t>
              </a:r>
            </a:p>
            <a:p>
              <a:pPr marL="0" marR="0" lvl="0" indent="0" algn="l" defTabSz="914400" rtl="0" eaLnBrk="1" fontAlgn="auto" latinLnBrk="0" hangingPunct="1">
                <a:lnSpc>
                  <a:spcPts val="34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Arial Bold"/>
                  <a:cs typeface="Arial Bold"/>
                  <a:sym typeface="Arial Bold"/>
                </a:rPr>
                <a:t>The Challenge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23271" y="1829197"/>
            <a:ext cx="10930529" cy="4324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7542" marR="0" lvl="1" indent="-258771" algn="l" defTabSz="914400" rtl="0" eaLnBrk="1" fontAlgn="auto" latinLnBrk="0" hangingPunct="1">
              <a:lnSpc>
                <a:spcPts val="335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39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Economic / energy / circular transition requires new skills</a:t>
            </a:r>
          </a:p>
          <a:p>
            <a:pPr marL="517542" marR="0" lvl="1" indent="-258771" algn="l" defTabSz="914400" rtl="0" eaLnBrk="1" fontAlgn="auto" latinLnBrk="0" hangingPunct="1">
              <a:lnSpc>
                <a:spcPts val="335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39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Companies lack cross-border expertise</a:t>
            </a:r>
          </a:p>
          <a:p>
            <a:pPr marL="517542" marR="0" lvl="1" indent="-258771" algn="l" defTabSz="914400" rtl="0" eaLnBrk="1" fontAlgn="auto" latinLnBrk="0" hangingPunct="1">
              <a:lnSpc>
                <a:spcPts val="335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39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Talent retention and talent attraction &lt;-&gt; brain drain</a:t>
            </a:r>
          </a:p>
          <a:p>
            <a:pPr marL="517542" marR="0" lvl="1" indent="-258771" algn="l" defTabSz="914400" rtl="0" eaLnBrk="1" fontAlgn="auto" latinLnBrk="0" hangingPunct="1">
              <a:lnSpc>
                <a:spcPts val="335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39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Position of the (</a:t>
            </a:r>
            <a:r>
              <a:rPr kumimoji="0" lang="en-US" sz="239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eu</a:t>
            </a:r>
            <a:r>
              <a:rPr kumimoji="0" lang="en-US" sz="239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)region between surrounding agglomerations (Randstad, </a:t>
            </a:r>
            <a:r>
              <a:rPr kumimoji="0" lang="en-US" sz="239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Brainport</a:t>
            </a:r>
            <a:r>
              <a:rPr kumimoji="0" lang="en-US" sz="239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, </a:t>
            </a:r>
            <a:r>
              <a:rPr kumimoji="0" lang="en-US" sz="239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Vlaamse</a:t>
            </a:r>
            <a:r>
              <a:rPr kumimoji="0" lang="en-US" sz="239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 </a:t>
            </a:r>
            <a:r>
              <a:rPr kumimoji="0" lang="en-US" sz="239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Ruit</a:t>
            </a:r>
            <a:r>
              <a:rPr kumimoji="0" lang="en-US" sz="239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, Rhein-Ruhr …)</a:t>
            </a:r>
          </a:p>
          <a:p>
            <a:pPr marL="517542" marR="0" lvl="1" indent="-258771" algn="l" defTabSz="914400" rtl="0" eaLnBrk="1" fontAlgn="auto" latinLnBrk="0" hangingPunct="1">
              <a:lnSpc>
                <a:spcPts val="335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39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Education is fragmented: national focus &lt;-&gt; (lacking) </a:t>
            </a:r>
            <a:r>
              <a:rPr kumimoji="0" lang="en-US" sz="239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euregional</a:t>
            </a:r>
            <a:r>
              <a:rPr kumimoji="0" lang="en-US" sz="239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 approach</a:t>
            </a:r>
          </a:p>
          <a:p>
            <a:pPr marL="517542" marR="0" lvl="1" indent="-258771" algn="l" defTabSz="914400" rtl="0" eaLnBrk="1" fontAlgn="auto" latinLnBrk="0" hangingPunct="1">
              <a:lnSpc>
                <a:spcPts val="335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39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Underutilized potential: </a:t>
            </a:r>
            <a:r>
              <a:rPr kumimoji="0" lang="en-US" sz="2397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euregional</a:t>
            </a:r>
            <a:r>
              <a:rPr kumimoji="0" lang="en-US" sz="239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 cross-border opportunities often overlooked or inhibited by barriers</a:t>
            </a:r>
          </a:p>
          <a:p>
            <a:pPr marL="0" marR="0" lvl="0" indent="0" algn="l" defTabSz="914400" rtl="0" eaLnBrk="1" fontAlgn="auto" latinLnBrk="0" hangingPunct="1">
              <a:lnSpc>
                <a:spcPts val="335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" y="312344"/>
            <a:ext cx="10744200" cy="1378346"/>
            <a:chOff x="-457200" y="-105564"/>
            <a:chExt cx="21488400" cy="27566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7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457200" y="-105564"/>
              <a:ext cx="21031200" cy="261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>
                <a:lnSpc>
                  <a:spcPts val="3456"/>
                </a:lnSpc>
                <a:defRPr/>
              </a:pPr>
              <a:r>
                <a:rPr lang="en-US" sz="2400" b="1" dirty="0">
                  <a:solidFill>
                    <a:srgbClr val="000000"/>
                  </a:solidFill>
                  <a:latin typeface="Montserrat" pitchFamily="2" charset="77"/>
                  <a:ea typeface="Arial Bold"/>
                  <a:cs typeface="Arial Bold"/>
                  <a:sym typeface="Arial Bold"/>
                </a:rPr>
                <a:t>Recap: why do we need a Trinational Approach?</a:t>
              </a:r>
            </a:p>
            <a:p>
              <a:pPr lvl="0">
                <a:lnSpc>
                  <a:spcPts val="3456"/>
                </a:lnSpc>
                <a:defRPr/>
              </a:pPr>
              <a:r>
                <a:rPr lang="en-US" b="1" i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Montserrat" pitchFamily="2" charset="77"/>
                  <a:ea typeface="Arial Bold"/>
                  <a:cs typeface="Arial Bold"/>
                  <a:sym typeface="Arial Bold"/>
                </a:rPr>
                <a:t>The Challenge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42900" y="2286730"/>
            <a:ext cx="11506200" cy="2733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7229" marR="0" lvl="1" indent="-278615" algn="l" defTabSz="914400" rtl="0" eaLnBrk="1" fontAlgn="auto" latinLnBrk="0" hangingPunct="1">
              <a:lnSpc>
                <a:spcPts val="3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581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vvic"/>
                <a:ea typeface="Livvic"/>
                <a:cs typeface="Livvic"/>
                <a:sym typeface="Livvic"/>
              </a:rPr>
              <a:t>Lacking cross-border education</a:t>
            </a:r>
          </a:p>
          <a:p>
            <a:pPr marL="557229" marR="0" lvl="1" indent="-278615" algn="l" defTabSz="914400" rtl="0" eaLnBrk="1" fontAlgn="auto" latinLnBrk="0" hangingPunct="1">
              <a:lnSpc>
                <a:spcPts val="3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581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vvic"/>
                <a:ea typeface="Livvic"/>
                <a:cs typeface="Livvic"/>
                <a:sym typeface="Livvic"/>
              </a:rPr>
              <a:t>Limited industry alignment</a:t>
            </a:r>
          </a:p>
          <a:p>
            <a:pPr marL="557229" marR="0" lvl="1" indent="-278615" algn="l" defTabSz="914400" rtl="0" eaLnBrk="1" fontAlgn="auto" latinLnBrk="0" hangingPunct="1">
              <a:lnSpc>
                <a:spcPts val="3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581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vvic"/>
                <a:ea typeface="Livvic"/>
                <a:cs typeface="Livvic"/>
                <a:sym typeface="Livvic"/>
              </a:rPr>
              <a:t>Lacking (staff and) student mobility and development of cross-border perspective </a:t>
            </a:r>
          </a:p>
          <a:p>
            <a:pPr marL="0" marR="0" lvl="0" indent="0" algn="l" defTabSz="914400" rtl="0" eaLnBrk="1" fontAlgn="auto" latinLnBrk="0" hangingPunct="1">
              <a:lnSpc>
                <a:spcPts val="3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8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vvic"/>
              <a:ea typeface="Livvic"/>
              <a:cs typeface="Livvic"/>
              <a:sym typeface="Livvic"/>
            </a:endParaRPr>
          </a:p>
          <a:p>
            <a:pPr marL="0" marR="0" lvl="0" indent="0" algn="l" defTabSz="914400" rtl="0" eaLnBrk="1" fontAlgn="auto" latinLnBrk="0" hangingPunct="1">
              <a:lnSpc>
                <a:spcPts val="3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8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" y="312344"/>
            <a:ext cx="10515600" cy="1325563"/>
            <a:chOff x="0" y="0"/>
            <a:chExt cx="21031200" cy="26511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7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21031200" cy="261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>
                <a:lnSpc>
                  <a:spcPts val="3456"/>
                </a:lnSpc>
                <a:defRPr/>
              </a:pPr>
              <a:r>
                <a:rPr lang="en-US" sz="3200" b="1" dirty="0">
                  <a:solidFill>
                    <a:srgbClr val="000000"/>
                  </a:solidFill>
                  <a:latin typeface="Montserrat" pitchFamily="2" charset="77"/>
                  <a:ea typeface="Arial Bold"/>
                  <a:cs typeface="Arial Bold"/>
                  <a:sym typeface="Arial Bold"/>
                </a:rPr>
                <a:t>Recap: why do we need a Trinational Approach?</a:t>
              </a:r>
            </a:p>
            <a:p>
              <a:pPr marL="0" marR="0" lvl="0" indent="0" algn="l" defTabSz="914400" rtl="0" eaLnBrk="1" fontAlgn="auto" latinLnBrk="0" hangingPunct="1">
                <a:lnSpc>
                  <a:spcPts val="34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Arial Bold"/>
                  <a:cs typeface="Arial Bold"/>
                  <a:sym typeface="Arial Bold"/>
                </a:rPr>
                <a:t>The vision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57200" y="1947537"/>
            <a:ext cx="10820400" cy="2733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7229" marR="0" lvl="1" indent="-278615" algn="l" defTabSz="914400" rtl="0" eaLnBrk="1" fontAlgn="auto" latinLnBrk="0" hangingPunct="1">
              <a:lnSpc>
                <a:spcPts val="3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One region, one learning ecosystem </a:t>
            </a:r>
          </a:p>
          <a:p>
            <a:pPr marL="557229" marR="0" lvl="1" indent="-278615" algn="l" defTabSz="914400" rtl="0" eaLnBrk="1" fontAlgn="auto" latinLnBrk="0" hangingPunct="1">
              <a:lnSpc>
                <a:spcPts val="3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Interdisciplinary (holistic), cross-border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euregional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) perspective</a:t>
            </a:r>
          </a:p>
          <a:p>
            <a:pPr marL="557229" marR="0" lvl="1" indent="-278615" algn="l" defTabSz="914400" rtl="0" eaLnBrk="1" fontAlgn="auto" latinLnBrk="0" hangingPunct="1">
              <a:lnSpc>
                <a:spcPts val="3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Alignment of educational offer and (joint) development of additional offer to close gaps </a:t>
            </a:r>
          </a:p>
          <a:p>
            <a:pPr marL="557229" marR="0" lvl="1" indent="-278615" algn="l" defTabSz="914400" rtl="0" eaLnBrk="1" fontAlgn="auto" latinLnBrk="0" hangingPunct="1">
              <a:lnSpc>
                <a:spcPts val="3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Built with industry </a:t>
            </a:r>
          </a:p>
          <a:p>
            <a:pPr marL="0" marR="0" lvl="0" indent="0" algn="l" defTabSz="914400" rtl="0" eaLnBrk="1" fontAlgn="auto" latinLnBrk="0" hangingPunct="1">
              <a:lnSpc>
                <a:spcPts val="3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8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1637" y="365125"/>
            <a:ext cx="10742163" cy="1325564"/>
            <a:chOff x="-453125" y="-1"/>
            <a:chExt cx="21484325" cy="2651127"/>
          </a:xfrm>
        </p:grpSpPr>
        <p:sp>
          <p:nvSpPr>
            <p:cNvPr id="3" name="Freeform 3"/>
            <p:cNvSpPr/>
            <p:nvPr/>
          </p:nvSpPr>
          <p:spPr>
            <a:xfrm>
              <a:off x="-453125" y="-1"/>
              <a:ext cx="21031200" cy="2651127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21031200" cy="261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ts val="424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Arial Bold"/>
                  <a:cs typeface="Arial Bold"/>
                  <a:sym typeface="Arial Bold"/>
                </a:rPr>
                <a:t>Perspectives</a:t>
              </a:r>
            </a:p>
          </p:txBody>
        </p:sp>
      </p:grpSp>
      <p:pic>
        <p:nvPicPr>
          <p:cNvPr id="18" name="Picture 14" descr="A white rectangular object with black text&#10;&#10;AI-generated content may be incorrect.">
            <a:extLst>
              <a:ext uri="{FF2B5EF4-FFF2-40B4-BE49-F238E27FC236}">
                <a16:creationId xmlns:a16="http://schemas.microsoft.com/office/drawing/2014/main" id="{5A5046D9-BACA-2373-6A83-CF6F2561C3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0" y="1434307"/>
            <a:ext cx="5892800" cy="2776587"/>
          </a:xfrm>
          <a:prstGeom prst="rect">
            <a:avLst/>
          </a:prstGeom>
        </p:spPr>
      </p:pic>
      <p:sp>
        <p:nvSpPr>
          <p:cNvPr id="19" name="Rectangle: Rounded Corners 7">
            <a:extLst>
              <a:ext uri="{FF2B5EF4-FFF2-40B4-BE49-F238E27FC236}">
                <a16:creationId xmlns:a16="http://schemas.microsoft.com/office/drawing/2014/main" id="{8316B498-C881-2BF1-20D8-B7390B2CB91A}"/>
              </a:ext>
            </a:extLst>
          </p:cNvPr>
          <p:cNvSpPr/>
          <p:nvPr/>
        </p:nvSpPr>
        <p:spPr>
          <a:xfrm>
            <a:off x="2235200" y="4294936"/>
            <a:ext cx="6172094" cy="25496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Euregional reality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Straight Connector 15">
            <a:extLst>
              <a:ext uri="{FF2B5EF4-FFF2-40B4-BE49-F238E27FC236}">
                <a16:creationId xmlns:a16="http://schemas.microsoft.com/office/drawing/2014/main" id="{4DCE1D1B-C794-6AA1-0BAD-7CAF1239136D}"/>
              </a:ext>
            </a:extLst>
          </p:cNvPr>
          <p:cNvCxnSpPr/>
          <p:nvPr/>
        </p:nvCxnSpPr>
        <p:spPr>
          <a:xfrm flipH="1">
            <a:off x="2968588" y="4530551"/>
            <a:ext cx="1" cy="32405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0">
            <a:extLst>
              <a:ext uri="{FF2B5EF4-FFF2-40B4-BE49-F238E27FC236}">
                <a16:creationId xmlns:a16="http://schemas.microsoft.com/office/drawing/2014/main" id="{BC5D167E-231E-E454-4087-E451D9904FAA}"/>
              </a:ext>
            </a:extLst>
          </p:cNvPr>
          <p:cNvCxnSpPr/>
          <p:nvPr/>
        </p:nvCxnSpPr>
        <p:spPr>
          <a:xfrm flipH="1">
            <a:off x="6029684" y="4524564"/>
            <a:ext cx="1" cy="32405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5">
            <a:extLst>
              <a:ext uri="{FF2B5EF4-FFF2-40B4-BE49-F238E27FC236}">
                <a16:creationId xmlns:a16="http://schemas.microsoft.com/office/drawing/2014/main" id="{88AA5922-9FE2-E9DC-2E6D-9C323D72C965}"/>
              </a:ext>
            </a:extLst>
          </p:cNvPr>
          <p:cNvCxnSpPr/>
          <p:nvPr/>
        </p:nvCxnSpPr>
        <p:spPr>
          <a:xfrm flipH="1">
            <a:off x="4558432" y="4536797"/>
            <a:ext cx="1" cy="32405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8">
            <a:extLst>
              <a:ext uri="{FF2B5EF4-FFF2-40B4-BE49-F238E27FC236}">
                <a16:creationId xmlns:a16="http://schemas.microsoft.com/office/drawing/2014/main" id="{A80C981B-8564-0E97-CA54-FF22110259FE}"/>
              </a:ext>
            </a:extLst>
          </p:cNvPr>
          <p:cNvCxnSpPr>
            <a:cxnSpLocks/>
          </p:cNvCxnSpPr>
          <p:nvPr/>
        </p:nvCxnSpPr>
        <p:spPr>
          <a:xfrm flipH="1">
            <a:off x="7658090" y="4518155"/>
            <a:ext cx="1" cy="32405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16">
            <a:extLst>
              <a:ext uri="{FF2B5EF4-FFF2-40B4-BE49-F238E27FC236}">
                <a16:creationId xmlns:a16="http://schemas.microsoft.com/office/drawing/2014/main" id="{E3289DB6-D1E9-D59E-0677-4F73D43B6DF1}"/>
              </a:ext>
            </a:extLst>
          </p:cNvPr>
          <p:cNvSpPr/>
          <p:nvPr/>
        </p:nvSpPr>
        <p:spPr>
          <a:xfrm>
            <a:off x="2235200" y="4859718"/>
            <a:ext cx="1472990" cy="71318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Students from neighbouring regions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Rectangle: Rounded Corners 11">
            <a:extLst>
              <a:ext uri="{FF2B5EF4-FFF2-40B4-BE49-F238E27FC236}">
                <a16:creationId xmlns:a16="http://schemas.microsoft.com/office/drawing/2014/main" id="{A7DB7D6E-9669-0943-0270-18D063563C0A}"/>
              </a:ext>
            </a:extLst>
          </p:cNvPr>
          <p:cNvSpPr/>
          <p:nvPr/>
        </p:nvSpPr>
        <p:spPr>
          <a:xfrm>
            <a:off x="3827394" y="4848621"/>
            <a:ext cx="1444361" cy="71318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Housing possibilities across border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: Rounded Corners 12">
            <a:extLst>
              <a:ext uri="{FF2B5EF4-FFF2-40B4-BE49-F238E27FC236}">
                <a16:creationId xmlns:a16="http://schemas.microsoft.com/office/drawing/2014/main" id="{5E329CEE-7473-768A-87DD-B61C693E2CEA}"/>
              </a:ext>
            </a:extLst>
          </p:cNvPr>
          <p:cNvSpPr/>
          <p:nvPr/>
        </p:nvSpPr>
        <p:spPr>
          <a:xfrm>
            <a:off x="5390957" y="4820649"/>
            <a:ext cx="1325367" cy="7522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Language(s): not only English..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Rectangle: Rounded Corners 13">
            <a:extLst>
              <a:ext uri="{FF2B5EF4-FFF2-40B4-BE49-F238E27FC236}">
                <a16:creationId xmlns:a16="http://schemas.microsoft.com/office/drawing/2014/main" id="{80056503-8112-290E-AF76-138981E3DF4F}"/>
              </a:ext>
            </a:extLst>
          </p:cNvPr>
          <p:cNvSpPr/>
          <p:nvPr/>
        </p:nvSpPr>
        <p:spPr>
          <a:xfrm>
            <a:off x="6954520" y="4820650"/>
            <a:ext cx="1448537" cy="7522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Internationalisation policies in neighbouring countries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38200" y="423928"/>
            <a:ext cx="10515600" cy="130175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itchFamily="2" charset="77"/>
                <a:ea typeface="Arial Bold"/>
                <a:cs typeface="Arial Bold"/>
                <a:sym typeface="Arial Bold"/>
              </a:rPr>
              <a:t>How are we going to do this?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1130" y="2035470"/>
            <a:ext cx="10393680" cy="131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8492" marR="0" lvl="1" indent="-229246" algn="l" defTabSz="914400" rtl="0" eaLnBrk="1" fontAlgn="auto" latinLnBrk="0" hangingPunct="1">
              <a:lnSpc>
                <a:spcPts val="34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Combine education, research, and industry collaboration</a:t>
            </a:r>
          </a:p>
          <a:p>
            <a:pPr marL="458492" marR="0" lvl="1" indent="-229246" algn="l" defTabSz="914400" rtl="0" eaLnBrk="1" fontAlgn="auto" latinLnBrk="0" hangingPunct="1">
              <a:lnSpc>
                <a:spcPts val="34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Focus on real-life challenges in Engineering &amp; Computer Science</a:t>
            </a:r>
          </a:p>
          <a:p>
            <a:pPr marL="458492" marR="0" lvl="1" indent="-229246" algn="l" defTabSz="914400" rtl="0" eaLnBrk="1" fontAlgn="auto" latinLnBrk="0" hangingPunct="1">
              <a:lnSpc>
                <a:spcPts val="34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Use a phased implementation approach (pilot → scale)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322" y="69420"/>
            <a:ext cx="12559641" cy="7002000"/>
          </a:xfrm>
          <a:custGeom>
            <a:avLst/>
            <a:gdLst/>
            <a:ahLst/>
            <a:cxnLst/>
            <a:rect l="l" t="t" r="r" b="b"/>
            <a:pathLst>
              <a:path w="18839462" h="10503000">
                <a:moveTo>
                  <a:pt x="0" y="0"/>
                </a:moveTo>
                <a:lnTo>
                  <a:pt x="18839462" y="0"/>
                </a:lnTo>
                <a:lnTo>
                  <a:pt x="18839462" y="10503000"/>
                </a:lnTo>
                <a:lnTo>
                  <a:pt x="0" y="10503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2102" y="1758455"/>
            <a:ext cx="10926888" cy="3827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6973" marR="0" lvl="1" indent="-273486" algn="l" defTabSz="914400" rtl="0" eaLnBrk="1" fontAlgn="auto" latinLnBrk="0" hangingPunct="1">
              <a:lnSpc>
                <a:spcPts val="3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Develop a modular “menu-based” curriculum across NL–DE–BE</a:t>
            </a:r>
          </a:p>
          <a:p>
            <a:pPr marL="546973" marR="0" lvl="1" indent="-273486" algn="l" defTabSz="914400" rtl="0" eaLnBrk="1" fontAlgn="auto" latinLnBrk="0" hangingPunct="1">
              <a:lnSpc>
                <a:spcPts val="3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Allow students to build their own learning pathway based on interests</a:t>
            </a:r>
          </a:p>
          <a:p>
            <a:pPr marL="546973" marR="0" lvl="1" indent="-273486" algn="l" defTabSz="914400" rtl="0" eaLnBrk="1" fontAlgn="auto" latinLnBrk="0" hangingPunct="1">
              <a:lnSpc>
                <a:spcPts val="3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Combine modules from different institutions into one coherent track</a:t>
            </a:r>
          </a:p>
          <a:p>
            <a:pPr marL="546973" marR="0" lvl="1" indent="-273486" algn="l" defTabSz="914400" rtl="0" eaLnBrk="1" fontAlgn="auto" latinLnBrk="0" hangingPunct="1">
              <a:lnSpc>
                <a:spcPts val="3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Ensure academic alignment and recognition (ECTS compatibility)</a:t>
            </a:r>
          </a:p>
          <a:p>
            <a:pPr marL="546973" marR="0" lvl="1" indent="-273486" algn="l" defTabSz="914400" rtl="0" eaLnBrk="1" fontAlgn="auto" latinLnBrk="0" hangingPunct="1">
              <a:lnSpc>
                <a:spcPts val="3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Explore options for shortened pathways and seamless learning tracks</a:t>
            </a:r>
          </a:p>
          <a:p>
            <a:pPr marL="546973" marR="0" lvl="1" indent="-273486" algn="l" defTabSz="914400" rtl="0" eaLnBrk="1" fontAlgn="auto" latinLnBrk="0" hangingPunct="1">
              <a:lnSpc>
                <a:spcPts val="3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Start embedded in existing programs, evolve towards flexible pathways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116" y="632418"/>
            <a:ext cx="10273787" cy="537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itchFamily="2" charset="77"/>
                <a:ea typeface="Arial Bold"/>
                <a:cs typeface="Arial Bold"/>
                <a:sym typeface="Arial Bold"/>
              </a:rPr>
              <a:t>Flexible, Student-Centered Curriculum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A5C71DFF-0AC4-E8A3-D82E-CF0B7B8F5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3755" y="5815584"/>
            <a:ext cx="2235235" cy="9021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" y="365125"/>
            <a:ext cx="10744200" cy="1325564"/>
            <a:chOff x="-457200" y="0"/>
            <a:chExt cx="21488400" cy="26511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7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457200" y="27701"/>
              <a:ext cx="21031200" cy="26035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ts val="43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Arial Bold"/>
                  <a:cs typeface="Arial Bold"/>
                  <a:sym typeface="Arial Bold"/>
                </a:rPr>
                <a:t>Attracting and Supporting Students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3225" y="1899491"/>
            <a:ext cx="10928350" cy="2364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Offer a clear and structured mobility experience (full semester at a partner institution)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Provide clear added value (skills, CV, international experience)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Ensure strong guidance and coaching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Arrange a consistent academic and social environment abroad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Use peer ambassadors &amp; success stories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0408" y="323798"/>
            <a:ext cx="10804792" cy="1325564"/>
            <a:chOff x="-1035584" y="2"/>
            <a:chExt cx="21609584" cy="2651126"/>
          </a:xfrm>
        </p:grpSpPr>
        <p:sp>
          <p:nvSpPr>
            <p:cNvPr id="3" name="Freeform 3"/>
            <p:cNvSpPr/>
            <p:nvPr/>
          </p:nvSpPr>
          <p:spPr>
            <a:xfrm>
              <a:off x="-1035584" y="2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457200" y="47627"/>
              <a:ext cx="21031200" cy="26035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ts val="43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Arial Bold"/>
                  <a:cs typeface="Arial Bold"/>
                  <a:sym typeface="Arial Bold"/>
                </a:rPr>
                <a:t>Working with Real Challenges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3225" y="1673175"/>
            <a:ext cx="10928350" cy="1569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Co-create projects with regional companies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Focus on practical cases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Involve companies in mentoring and evaluation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Create pathways to internships and jobs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3376" y="365125"/>
            <a:ext cx="10730424" cy="1325564"/>
            <a:chOff x="-429648" y="0"/>
            <a:chExt cx="21460848" cy="26511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7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429648" y="0"/>
              <a:ext cx="21031200" cy="26035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ts val="43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Montserrat" pitchFamily="2" charset="77"/>
                  <a:ea typeface="Arial Bold"/>
                  <a:cs typeface="Arial Bold"/>
                  <a:sym typeface="Arial Bold"/>
                </a:rPr>
                <a:t>From Pilot to Impact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34772" y="1772178"/>
            <a:ext cx="10928350" cy="1569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Start with pilot groups (small quantity, high quality)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Evaluate and improve after each iteration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Scale to more students and programs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Ensure financial sustainability (clear cost model, tariffs)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6169" y="-107708"/>
            <a:ext cx="11648831" cy="2902777"/>
            <a:chOff x="-844061" y="-1518322"/>
            <a:chExt cx="23297661" cy="5805556"/>
          </a:xfrm>
        </p:grpSpPr>
        <p:sp>
          <p:nvSpPr>
            <p:cNvPr id="3" name="Freeform 3"/>
            <p:cNvSpPr/>
            <p:nvPr/>
          </p:nvSpPr>
          <p:spPr>
            <a:xfrm>
              <a:off x="-844061" y="-1518322"/>
              <a:ext cx="21031200" cy="5805556"/>
            </a:xfrm>
            <a:custGeom>
              <a:avLst/>
              <a:gdLst/>
              <a:ahLst/>
              <a:cxnLst/>
              <a:rect l="l" t="t" r="r" b="b"/>
              <a:pathLst>
                <a:path w="21031200" h="5805556">
                  <a:moveTo>
                    <a:pt x="0" y="0"/>
                  </a:moveTo>
                  <a:lnTo>
                    <a:pt x="21031200" y="0"/>
                  </a:lnTo>
                  <a:lnTo>
                    <a:pt x="21031200" y="5805556"/>
                  </a:lnTo>
                  <a:lnTo>
                    <a:pt x="0" y="580555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7753" b="6580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50799" y="-271472"/>
              <a:ext cx="22504399" cy="238405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Arial Bold"/>
                  <a:ea typeface="Arial Bold"/>
                  <a:cs typeface="Arial Bold"/>
                  <a:sym typeface="Arial Bold"/>
                </a:rPr>
                <a:t>Our Shared Ambition</a:t>
              </a:r>
            </a:p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Arial Bold"/>
                  <a:ea typeface="Arial Bold"/>
                  <a:cs typeface="Arial Bold"/>
                  <a:sym typeface="Arial Bold"/>
                </a:rPr>
                <a:t>From Border Region to Integrated Educational Space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70035" y="2101711"/>
            <a:ext cx="10928350" cy="1569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Highly dense cross-border European region (NL–DE–BE) 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Strong functional integration in labour markets and daily life 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Education systems still primarily organised nationally 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Structural opportunity: proximity as an underused advantage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6856" y="1824448"/>
            <a:ext cx="9859480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8492" marR="0" lvl="1" indent="-229246" algn="l" defTabSz="914400" rtl="0" eaLnBrk="1" fontAlgn="auto" latinLnBrk="0" hangingPunct="1">
              <a:lnSpc>
                <a:spcPts val="3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Early exposure to language &amp; culture </a:t>
            </a:r>
          </a:p>
          <a:p>
            <a:pPr marL="458492" marR="0" lvl="1" indent="-229246" algn="l" defTabSz="914400" rtl="0" eaLnBrk="1" fontAlgn="auto" latinLnBrk="0" hangingPunct="1">
              <a:lnSpc>
                <a:spcPts val="3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Structured school-level cooperation &amp; Euregio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programmes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 </a:t>
            </a:r>
          </a:p>
          <a:p>
            <a:pPr marL="458492" marR="0" lvl="1" indent="-229246" algn="l" defTabSz="914400" rtl="0" eaLnBrk="1" fontAlgn="auto" latinLnBrk="0" hangingPunct="1">
              <a:lnSpc>
                <a:spcPts val="3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Emerging cross-border study &amp; training pathways </a:t>
            </a:r>
          </a:p>
          <a:p>
            <a:pPr marL="458492" marR="0" lvl="1" indent="-229246" algn="l" defTabSz="914400" rtl="0" eaLnBrk="1" fontAlgn="auto" latinLnBrk="0" hangingPunct="1">
              <a:lnSpc>
                <a:spcPts val="3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Education as a continuous regional learning trajectory </a:t>
            </a:r>
          </a:p>
          <a:p>
            <a:pPr marL="458492" marR="0" lvl="1" indent="-229246" algn="l" defTabSz="914400" rtl="0" eaLnBrk="1" fontAlgn="auto" latinLnBrk="0" hangingPunct="1">
              <a:lnSpc>
                <a:spcPts val="30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09600" y="670123"/>
            <a:ext cx="5956101" cy="537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itchFamily="2" charset="77"/>
                <a:ea typeface="Arial Bold"/>
                <a:cs typeface="Arial Bold"/>
                <a:sym typeface="Arial Bold"/>
              </a:rPr>
              <a:t>Learning Space Concept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6100" y="1878484"/>
            <a:ext cx="10928350" cy="2364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Creating enthusiasm &amp; ownership at university stakeholders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Euregios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 as network facilitators and regional competence hubs 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(= Demand for coordination from education stakeholders)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Ministry of Education as key institutional partner at national level should be visible in the region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Need for alignment across three countries and systems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01851" y="696002"/>
            <a:ext cx="10274300" cy="537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itchFamily="2" charset="77"/>
                <a:ea typeface="Arial Bold"/>
                <a:cs typeface="Arial Bold"/>
                <a:sym typeface="Arial Bold"/>
              </a:rPr>
              <a:t>Ownership &amp; Stakeholders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8863" y="1652658"/>
            <a:ext cx="10928350" cy="276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Integrated cross-border education space 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Diversity as a structural strength 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Talent retention and attraction 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Education as regional USP 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Towards a trinational educational space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Towards a trinational curriculum </a:t>
            </a:r>
          </a:p>
          <a:p>
            <a:pPr marL="555611" marR="0" lvl="1" indent="-277805" algn="l" defTabSz="914400" rtl="0" eaLnBrk="1" fontAlgn="auto" latinLnBrk="0" hangingPunct="1">
              <a:lnSpc>
                <a:spcPts val="30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Towards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Euregional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Livvic"/>
                <a:cs typeface="Livvic"/>
                <a:sym typeface="Livvic"/>
              </a:rPr>
              <a:t> University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47700" y="635000"/>
            <a:ext cx="10274300" cy="537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83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Montserrat" pitchFamily="2" charset="77"/>
                <a:ea typeface="Arial Bold"/>
                <a:cs typeface="Arial Bold"/>
                <a:sym typeface="Arial Bold"/>
              </a:rPr>
              <a:t>Vision Outcome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26DF4AA-7567-179E-1A5A-D13951F2E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GB" sz="3200" dirty="0">
                <a:solidFill>
                  <a:srgbClr val="FFFFFF"/>
                </a:solidFill>
                <a:latin typeface="Montserrat" pitchFamily="2" charset="77"/>
              </a:rPr>
              <a:t>Reflection on work packages</a:t>
            </a:r>
            <a:endParaRPr lang="nl-NL" sz="3200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34CC5BBB-03C2-B171-7EB2-FDCDAC4115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6561320-47B8-1DA9-65E3-A7EB92390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755" y="5815584"/>
            <a:ext cx="2235235" cy="9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9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87C4D3-7FD9-E1C6-40FC-C5236561C4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 fontScale="90000"/>
          </a:bodyPr>
          <a:lstStyle/>
          <a:p>
            <a:r>
              <a:rPr lang="en-GB" b="1" dirty="0">
                <a:solidFill>
                  <a:schemeClr val="bg1"/>
                </a:solidFill>
                <a:latin typeface="Montserrat" pitchFamily="2" charset="77"/>
              </a:rPr>
              <a:t>1. Harmonizing educational policies – </a:t>
            </a:r>
            <a:r>
              <a:rPr lang="en-GB" b="1" dirty="0" err="1">
                <a:solidFill>
                  <a:schemeClr val="bg1"/>
                </a:solidFill>
                <a:latin typeface="Montserrat" pitchFamily="2" charset="77"/>
              </a:rPr>
              <a:t>Zuyd</a:t>
            </a:r>
            <a:r>
              <a:rPr lang="en-GB" b="1" dirty="0">
                <a:solidFill>
                  <a:schemeClr val="bg1"/>
                </a:solidFill>
                <a:latin typeface="Montserrat" pitchFamily="2" charset="77"/>
              </a:rPr>
              <a:t> (Agnes)</a:t>
            </a:r>
            <a:endParaRPr lang="nl-NL" sz="40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10530E18-F4B1-EC3F-DAA0-1FB4059B71B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5872" y="2112579"/>
          <a:ext cx="10544198" cy="41928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1081">
                  <a:extLst>
                    <a:ext uri="{9D8B030D-6E8A-4147-A177-3AD203B41FA5}">
                      <a16:colId xmlns:a16="http://schemas.microsoft.com/office/drawing/2014/main" val="2310446704"/>
                    </a:ext>
                  </a:extLst>
                </a:gridCol>
                <a:gridCol w="9773117">
                  <a:extLst>
                    <a:ext uri="{9D8B030D-6E8A-4147-A177-3AD203B41FA5}">
                      <a16:colId xmlns:a16="http://schemas.microsoft.com/office/drawing/2014/main" val="2934502543"/>
                    </a:ext>
                  </a:extLst>
                </a:gridCol>
              </a:tblGrid>
              <a:tr h="5232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800" u="none" strike="noStrike">
                          <a:solidFill>
                            <a:srgbClr val="002060"/>
                          </a:solidFill>
                          <a:effectLst/>
                        </a:rPr>
                        <a:t>1.1</a:t>
                      </a:r>
                      <a:endParaRPr lang="nl-NL" sz="28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7558" marR="17558" marT="1755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300" u="none" strike="noStrike">
                          <a:solidFill>
                            <a:srgbClr val="002060"/>
                          </a:solidFill>
                          <a:effectLst/>
                        </a:rPr>
                        <a:t>Inventory of Existing Legislation and Regulations</a:t>
                      </a:r>
                      <a:endParaRPr lang="nl-NL" sz="23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7558" marR="17558" marT="17558" marB="0" anchor="b"/>
                </a:tc>
                <a:extLst>
                  <a:ext uri="{0D108BD9-81ED-4DB2-BD59-A6C34878D82A}">
                    <a16:rowId xmlns:a16="http://schemas.microsoft.com/office/drawing/2014/main" val="715299273"/>
                  </a:ext>
                </a:extLst>
              </a:tr>
              <a:tr h="8743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800" u="none" strike="noStrike">
                          <a:solidFill>
                            <a:srgbClr val="002060"/>
                          </a:solidFill>
                          <a:effectLst/>
                        </a:rPr>
                        <a:t>1.2</a:t>
                      </a:r>
                      <a:endParaRPr lang="nl-NL" sz="28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7558" marR="17558" marT="1755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500" u="none" strike="noStrike">
                          <a:solidFill>
                            <a:srgbClr val="002060"/>
                          </a:solidFill>
                          <a:effectLst/>
                        </a:rPr>
                        <a:t>Highlight points of improvement and potential synergy between the three systems</a:t>
                      </a:r>
                      <a:endParaRPr lang="nl-NL" sz="25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7558" marR="17558" marT="17558" marB="0" anchor="b"/>
                </a:tc>
                <a:extLst>
                  <a:ext uri="{0D108BD9-81ED-4DB2-BD59-A6C34878D82A}">
                    <a16:rowId xmlns:a16="http://schemas.microsoft.com/office/drawing/2014/main" val="4094383539"/>
                  </a:ext>
                </a:extLst>
              </a:tr>
              <a:tr h="5232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800" u="none" strike="noStrike">
                          <a:solidFill>
                            <a:srgbClr val="002060"/>
                          </a:solidFill>
                          <a:effectLst/>
                        </a:rPr>
                        <a:t>1.3</a:t>
                      </a:r>
                      <a:endParaRPr lang="nl-NL" sz="28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7558" marR="17558" marT="1755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500" u="none" strike="noStrike">
                          <a:solidFill>
                            <a:srgbClr val="002060"/>
                          </a:solidFill>
                          <a:effectLst/>
                        </a:rPr>
                        <a:t>Create a cross-national country qualification equivalence map</a:t>
                      </a:r>
                      <a:endParaRPr lang="nl-NL" sz="25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7558" marR="17558" marT="17558" marB="0" anchor="b"/>
                </a:tc>
                <a:extLst>
                  <a:ext uri="{0D108BD9-81ED-4DB2-BD59-A6C34878D82A}">
                    <a16:rowId xmlns:a16="http://schemas.microsoft.com/office/drawing/2014/main" val="781246794"/>
                  </a:ext>
                </a:extLst>
              </a:tr>
              <a:tr h="8743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800" u="none" strike="noStrike">
                          <a:solidFill>
                            <a:srgbClr val="002060"/>
                          </a:solidFill>
                          <a:effectLst/>
                        </a:rPr>
                        <a:t>1.4</a:t>
                      </a:r>
                      <a:endParaRPr lang="nl-NL" sz="28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7558" marR="17558" marT="1755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500" u="none" strike="noStrike">
                          <a:solidFill>
                            <a:srgbClr val="002060"/>
                          </a:solidFill>
                          <a:effectLst/>
                        </a:rPr>
                        <a:t>Analyse recognition procedures for training schema's, credits (and micro-credentials)</a:t>
                      </a:r>
                      <a:endParaRPr lang="nl-NL" sz="25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7558" marR="17558" marT="17558" marB="0" anchor="b"/>
                </a:tc>
                <a:extLst>
                  <a:ext uri="{0D108BD9-81ED-4DB2-BD59-A6C34878D82A}">
                    <a16:rowId xmlns:a16="http://schemas.microsoft.com/office/drawing/2014/main" val="2500687833"/>
                  </a:ext>
                </a:extLst>
              </a:tr>
              <a:tr h="8743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800" u="none" strike="noStrike">
                          <a:solidFill>
                            <a:srgbClr val="002060"/>
                          </a:solidFill>
                          <a:effectLst/>
                        </a:rPr>
                        <a:t>1.5</a:t>
                      </a:r>
                      <a:endParaRPr lang="nl-NL" sz="28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7558" marR="17558" marT="1755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5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Organise</a:t>
                      </a:r>
                      <a:r>
                        <a:rPr lang="nl-NL" sz="25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nl-NL" sz="25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regulatory</a:t>
                      </a:r>
                      <a:r>
                        <a:rPr lang="nl-NL" sz="25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/</a:t>
                      </a:r>
                      <a:r>
                        <a:rPr lang="nl-NL" sz="25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Quality</a:t>
                      </a:r>
                      <a:r>
                        <a:rPr lang="nl-NL" sz="25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Assurance expert </a:t>
                      </a:r>
                      <a:r>
                        <a:rPr lang="nl-NL" sz="25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consultations</a:t>
                      </a:r>
                      <a:r>
                        <a:rPr lang="nl-NL" sz="25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(</a:t>
                      </a:r>
                      <a:r>
                        <a:rPr lang="nl-NL" sz="25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trinational</a:t>
                      </a:r>
                      <a:r>
                        <a:rPr lang="nl-NL" sz="25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)</a:t>
                      </a:r>
                      <a:endParaRPr lang="nl-NL" sz="2500" b="0" i="0" u="none" strike="noStrike" dirty="0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7558" marR="17558" marT="17558" marB="0" anchor="b"/>
                </a:tc>
                <a:extLst>
                  <a:ext uri="{0D108BD9-81ED-4DB2-BD59-A6C34878D82A}">
                    <a16:rowId xmlns:a16="http://schemas.microsoft.com/office/drawing/2014/main" val="4286742579"/>
                  </a:ext>
                </a:extLst>
              </a:tr>
              <a:tr h="5232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800" u="none" strike="noStrike">
                          <a:solidFill>
                            <a:srgbClr val="002060"/>
                          </a:solidFill>
                          <a:effectLst/>
                        </a:rPr>
                        <a:t>1.6</a:t>
                      </a:r>
                      <a:endParaRPr lang="nl-NL" sz="28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7558" marR="17558" marT="1755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5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Align</a:t>
                      </a:r>
                      <a:r>
                        <a:rPr lang="nl-NL" sz="25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nl-NL" sz="25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with</a:t>
                      </a:r>
                      <a:r>
                        <a:rPr lang="nl-NL" sz="25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nl-NL" sz="25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CrossCircular</a:t>
                      </a:r>
                      <a:r>
                        <a:rPr lang="nl-NL" sz="25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on </a:t>
                      </a:r>
                      <a:r>
                        <a:rPr lang="nl-NL" sz="25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regulatory</a:t>
                      </a:r>
                      <a:r>
                        <a:rPr lang="nl-NL" sz="25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interfaces </a:t>
                      </a:r>
                      <a:r>
                        <a:rPr lang="nl-NL" sz="25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only</a:t>
                      </a:r>
                      <a:endParaRPr lang="nl-NL" sz="2500" b="0" i="0" u="none" strike="noStrike" dirty="0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7558" marR="17558" marT="17558" marB="0" anchor="b"/>
                </a:tc>
                <a:extLst>
                  <a:ext uri="{0D108BD9-81ED-4DB2-BD59-A6C34878D82A}">
                    <a16:rowId xmlns:a16="http://schemas.microsoft.com/office/drawing/2014/main" val="615508835"/>
                  </a:ext>
                </a:extLst>
              </a:tr>
            </a:tbl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6B7FB307-B9A9-F3B1-5A89-5BE3D120D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755" y="5815584"/>
            <a:ext cx="2235235" cy="9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62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813B181-EA03-FDFF-3E2B-29C12155D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2660"/>
            <a:ext cx="12192000" cy="267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7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E7FF2CB-BC4F-7D63-3E7B-B942EC3E4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49" b="24224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06404D2F-09F9-1783-68E5-76E5C4FBD624}"/>
              </a:ext>
            </a:extLst>
          </p:cNvPr>
          <p:cNvSpPr txBox="1"/>
          <p:nvPr/>
        </p:nvSpPr>
        <p:spPr>
          <a:xfrm>
            <a:off x="9066835" y="6397026"/>
            <a:ext cx="2458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Rapport </a:t>
            </a:r>
            <a:r>
              <a:rPr kumimoji="0" lang="nl-N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before</a:t>
            </a: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nl-N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Xmas</a:t>
            </a: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95197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AEFD3F-C837-8C63-9D30-2835E177DD3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8328" y="348865"/>
            <a:ext cx="11713463" cy="877729"/>
          </a:xfrm>
        </p:spPr>
        <p:txBody>
          <a:bodyPr anchor="ctr">
            <a:no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Montserrat" pitchFamily="2" charset="77"/>
              </a:rPr>
              <a:t>2. Vision on cross-border / cross-cultural education – FH Aachen (Alexander)</a:t>
            </a:r>
            <a:endParaRPr lang="nl-NL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529487E8-DFBE-E342-1B8B-515AD892688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446787"/>
          <a:ext cx="10927830" cy="35243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1992">
                  <a:extLst>
                    <a:ext uri="{9D8B030D-6E8A-4147-A177-3AD203B41FA5}">
                      <a16:colId xmlns:a16="http://schemas.microsoft.com/office/drawing/2014/main" val="1946973183"/>
                    </a:ext>
                  </a:extLst>
                </a:gridCol>
                <a:gridCol w="10185838">
                  <a:extLst>
                    <a:ext uri="{9D8B030D-6E8A-4147-A177-3AD203B41FA5}">
                      <a16:colId xmlns:a16="http://schemas.microsoft.com/office/drawing/2014/main" val="401028021"/>
                    </a:ext>
                  </a:extLst>
                </a:gridCol>
              </a:tblGrid>
              <a:tr h="5034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700" u="none" strike="noStrike">
                          <a:solidFill>
                            <a:srgbClr val="002060"/>
                          </a:solidFill>
                          <a:effectLst/>
                        </a:rPr>
                        <a:t>2.1</a:t>
                      </a:r>
                      <a:endParaRPr lang="nl-NL" sz="27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400" u="none" strike="noStrike">
                          <a:solidFill>
                            <a:srgbClr val="002060"/>
                          </a:solidFill>
                          <a:effectLst/>
                        </a:rPr>
                        <a:t>Evaluation and comparison of existing learning methods/frameworks</a:t>
                      </a:r>
                      <a:endParaRPr lang="nl-NL" sz="24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extLst>
                  <a:ext uri="{0D108BD9-81ED-4DB2-BD59-A6C34878D82A}">
                    <a16:rowId xmlns:a16="http://schemas.microsoft.com/office/drawing/2014/main" val="2668718482"/>
                  </a:ext>
                </a:extLst>
              </a:tr>
              <a:tr h="5034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700" u="none" strike="noStrike">
                          <a:solidFill>
                            <a:srgbClr val="002060"/>
                          </a:solidFill>
                          <a:effectLst/>
                        </a:rPr>
                        <a:t>2.2</a:t>
                      </a:r>
                      <a:endParaRPr lang="nl-NL" sz="27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400" u="none" strike="noStrike">
                          <a:solidFill>
                            <a:srgbClr val="002060"/>
                          </a:solidFill>
                          <a:effectLst/>
                        </a:rPr>
                        <a:t>Study on different learning methods and integration in the blueprint</a:t>
                      </a:r>
                      <a:endParaRPr lang="nl-NL" sz="24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extLst>
                  <a:ext uri="{0D108BD9-81ED-4DB2-BD59-A6C34878D82A}">
                    <a16:rowId xmlns:a16="http://schemas.microsoft.com/office/drawing/2014/main" val="598631505"/>
                  </a:ext>
                </a:extLst>
              </a:tr>
              <a:tr h="5034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7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2.3</a:t>
                      </a:r>
                      <a:endParaRPr lang="nl-NL" sz="2700" b="0" i="0" u="none" strike="noStrike" dirty="0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400" u="none" strike="noStrike">
                          <a:solidFill>
                            <a:srgbClr val="002060"/>
                          </a:solidFill>
                          <a:effectLst/>
                        </a:rPr>
                        <a:t>Collect educational expectation from the industry together with 3.2 (SSL)</a:t>
                      </a:r>
                      <a:endParaRPr lang="nl-NL" sz="24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extLst>
                  <a:ext uri="{0D108BD9-81ED-4DB2-BD59-A6C34878D82A}">
                    <a16:rowId xmlns:a16="http://schemas.microsoft.com/office/drawing/2014/main" val="457490265"/>
                  </a:ext>
                </a:extLst>
              </a:tr>
              <a:tr h="5034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700" u="none" strike="noStrike">
                          <a:solidFill>
                            <a:srgbClr val="002060"/>
                          </a:solidFill>
                          <a:effectLst/>
                        </a:rPr>
                        <a:t>2.4</a:t>
                      </a:r>
                      <a:endParaRPr lang="nl-NL" sz="27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400" u="none" strike="noStrike">
                          <a:solidFill>
                            <a:srgbClr val="002060"/>
                          </a:solidFill>
                          <a:effectLst/>
                        </a:rPr>
                        <a:t>Definition of the learning methods for different levels of education</a:t>
                      </a:r>
                      <a:endParaRPr lang="nl-NL" sz="24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extLst>
                  <a:ext uri="{0D108BD9-81ED-4DB2-BD59-A6C34878D82A}">
                    <a16:rowId xmlns:a16="http://schemas.microsoft.com/office/drawing/2014/main" val="3853684053"/>
                  </a:ext>
                </a:extLst>
              </a:tr>
              <a:tr h="5034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700" u="none" strike="noStrike">
                          <a:solidFill>
                            <a:srgbClr val="002060"/>
                          </a:solidFill>
                          <a:effectLst/>
                        </a:rPr>
                        <a:t>2.5</a:t>
                      </a:r>
                      <a:endParaRPr lang="nl-NL" sz="27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400" u="none" strike="noStrike">
                          <a:solidFill>
                            <a:srgbClr val="002060"/>
                          </a:solidFill>
                          <a:effectLst/>
                        </a:rPr>
                        <a:t>Matching of learning methods with WP3</a:t>
                      </a:r>
                      <a:endParaRPr lang="nl-NL" sz="24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extLst>
                  <a:ext uri="{0D108BD9-81ED-4DB2-BD59-A6C34878D82A}">
                    <a16:rowId xmlns:a16="http://schemas.microsoft.com/office/drawing/2014/main" val="242719586"/>
                  </a:ext>
                </a:extLst>
              </a:tr>
              <a:tr h="5034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700" u="none" strike="noStrike">
                          <a:solidFill>
                            <a:srgbClr val="002060"/>
                          </a:solidFill>
                          <a:effectLst/>
                        </a:rPr>
                        <a:t>2.6</a:t>
                      </a:r>
                      <a:endParaRPr lang="nl-NL" sz="27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400" u="none" strike="noStrike">
                          <a:solidFill>
                            <a:srgbClr val="002060"/>
                          </a:solidFill>
                          <a:effectLst/>
                        </a:rPr>
                        <a:t>Testing the teaching methods and establishing a framework</a:t>
                      </a:r>
                      <a:endParaRPr lang="nl-NL" sz="24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extLst>
                  <a:ext uri="{0D108BD9-81ED-4DB2-BD59-A6C34878D82A}">
                    <a16:rowId xmlns:a16="http://schemas.microsoft.com/office/drawing/2014/main" val="1221620791"/>
                  </a:ext>
                </a:extLst>
              </a:tr>
              <a:tr h="5034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700" u="none" strike="noStrike">
                          <a:solidFill>
                            <a:srgbClr val="002060"/>
                          </a:solidFill>
                          <a:effectLst/>
                        </a:rPr>
                        <a:t>2.7</a:t>
                      </a:r>
                      <a:endParaRPr lang="nl-NL" sz="27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Manual </a:t>
                      </a:r>
                      <a:r>
                        <a:rPr lang="nl-NL" sz="22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for</a:t>
                      </a:r>
                      <a:r>
                        <a:rPr lang="nl-NL" sz="2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Coach</a:t>
                      </a:r>
                      <a:endParaRPr lang="nl-NL" sz="2200" b="0" i="0" u="none" strike="noStrike" dirty="0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6895" marR="16895" marT="16895" marB="0" anchor="b"/>
                </a:tc>
                <a:extLst>
                  <a:ext uri="{0D108BD9-81ED-4DB2-BD59-A6C34878D82A}">
                    <a16:rowId xmlns:a16="http://schemas.microsoft.com/office/drawing/2014/main" val="3548097725"/>
                  </a:ext>
                </a:extLst>
              </a:tr>
            </a:tbl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E55D4EA4-5685-D76F-B8E2-316E45109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755" y="5815584"/>
            <a:ext cx="2235235" cy="9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977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696E890E-835D-7272-7225-079261A5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3323"/>
            <a:ext cx="12192000" cy="185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93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B0072F1-60A0-4C00-1876-AD1899392D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4056" y="349112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Montserrat" pitchFamily="2" charset="77"/>
              </a:rPr>
              <a:t>3. Curriculum co-creation – UCLL (Tobias)</a:t>
            </a:r>
            <a:endParaRPr lang="nl-NL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9013928C-5CED-1B28-F3F1-A82050EC03C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457481"/>
          <a:ext cx="10927830" cy="35030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3670">
                  <a:extLst>
                    <a:ext uri="{9D8B030D-6E8A-4147-A177-3AD203B41FA5}">
                      <a16:colId xmlns:a16="http://schemas.microsoft.com/office/drawing/2014/main" val="4019897371"/>
                    </a:ext>
                  </a:extLst>
                </a:gridCol>
                <a:gridCol w="10144160">
                  <a:extLst>
                    <a:ext uri="{9D8B030D-6E8A-4147-A177-3AD203B41FA5}">
                      <a16:colId xmlns:a16="http://schemas.microsoft.com/office/drawing/2014/main" val="263181682"/>
                    </a:ext>
                  </a:extLst>
                </a:gridCol>
              </a:tblGrid>
              <a:tr h="3892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100" u="none" strike="noStrike">
                          <a:solidFill>
                            <a:srgbClr val="002060"/>
                          </a:solidFill>
                          <a:effectLst/>
                        </a:rPr>
                        <a:t>3.1</a:t>
                      </a:r>
                      <a:endParaRPr lang="nl-NL" sz="2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900" u="none" strike="noStrike">
                          <a:solidFill>
                            <a:srgbClr val="002060"/>
                          </a:solidFill>
                          <a:effectLst/>
                        </a:rPr>
                        <a:t>Establishment and Coordination of a regional captain table</a:t>
                      </a:r>
                      <a:endParaRPr lang="nl-NL" sz="19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extLst>
                  <a:ext uri="{0D108BD9-81ED-4DB2-BD59-A6C34878D82A}">
                    <a16:rowId xmlns:a16="http://schemas.microsoft.com/office/drawing/2014/main" val="2140706637"/>
                  </a:ext>
                </a:extLst>
              </a:tr>
              <a:tr h="3892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100" u="none" strike="noStrike">
                          <a:solidFill>
                            <a:srgbClr val="002060"/>
                          </a:solidFill>
                          <a:effectLst/>
                        </a:rPr>
                        <a:t>3.2</a:t>
                      </a:r>
                      <a:endParaRPr lang="nl-NL" sz="2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900" u="none" strike="noStrike">
                          <a:solidFill>
                            <a:srgbClr val="002060"/>
                          </a:solidFill>
                          <a:effectLst/>
                        </a:rPr>
                        <a:t>Discussion with industry on gaps in the current system and needs of the industry ( SSL)</a:t>
                      </a:r>
                      <a:endParaRPr lang="nl-NL" sz="19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extLst>
                  <a:ext uri="{0D108BD9-81ED-4DB2-BD59-A6C34878D82A}">
                    <a16:rowId xmlns:a16="http://schemas.microsoft.com/office/drawing/2014/main" val="34177420"/>
                  </a:ext>
                </a:extLst>
              </a:tr>
              <a:tr h="3892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100" u="none" strike="noStrike">
                          <a:solidFill>
                            <a:srgbClr val="002060"/>
                          </a:solidFill>
                          <a:effectLst/>
                        </a:rPr>
                        <a:t>3.3</a:t>
                      </a:r>
                      <a:endParaRPr lang="nl-NL" sz="2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900" u="none" strike="noStrike">
                          <a:solidFill>
                            <a:srgbClr val="002060"/>
                          </a:solidFill>
                          <a:effectLst/>
                        </a:rPr>
                        <a:t>Evaluation and comparison of existing curriculums</a:t>
                      </a:r>
                      <a:endParaRPr lang="nl-NL" sz="19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extLst>
                  <a:ext uri="{0D108BD9-81ED-4DB2-BD59-A6C34878D82A}">
                    <a16:rowId xmlns:a16="http://schemas.microsoft.com/office/drawing/2014/main" val="2933362544"/>
                  </a:ext>
                </a:extLst>
              </a:tr>
              <a:tr h="3892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100" u="none" strike="noStrike">
                          <a:solidFill>
                            <a:srgbClr val="002060"/>
                          </a:solidFill>
                          <a:effectLst/>
                        </a:rPr>
                        <a:t>3.4</a:t>
                      </a:r>
                      <a:endParaRPr lang="nl-NL" sz="2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900" u="none" strike="noStrike">
                          <a:solidFill>
                            <a:srgbClr val="002060"/>
                          </a:solidFill>
                          <a:effectLst/>
                        </a:rPr>
                        <a:t>Mapping of Living Labs &amp; Facilities</a:t>
                      </a:r>
                      <a:endParaRPr lang="nl-NL" sz="19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extLst>
                  <a:ext uri="{0D108BD9-81ED-4DB2-BD59-A6C34878D82A}">
                    <a16:rowId xmlns:a16="http://schemas.microsoft.com/office/drawing/2014/main" val="3981992848"/>
                  </a:ext>
                </a:extLst>
              </a:tr>
              <a:tr h="3892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100" u="none" strike="noStrike">
                          <a:solidFill>
                            <a:srgbClr val="002060"/>
                          </a:solidFill>
                          <a:effectLst/>
                        </a:rPr>
                        <a:t>3.5</a:t>
                      </a:r>
                      <a:endParaRPr lang="nl-NL" sz="2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900" u="none" strike="noStrike">
                          <a:solidFill>
                            <a:srgbClr val="002060"/>
                          </a:solidFill>
                          <a:effectLst/>
                        </a:rPr>
                        <a:t>Development of a Cross-Border Co-Creation Framework (incl. learning outcomes, assessment)</a:t>
                      </a:r>
                      <a:endParaRPr lang="nl-NL" sz="19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extLst>
                  <a:ext uri="{0D108BD9-81ED-4DB2-BD59-A6C34878D82A}">
                    <a16:rowId xmlns:a16="http://schemas.microsoft.com/office/drawing/2014/main" val="2146371138"/>
                  </a:ext>
                </a:extLst>
              </a:tr>
              <a:tr h="3892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100" u="none" strike="noStrike">
                          <a:solidFill>
                            <a:srgbClr val="002060"/>
                          </a:solidFill>
                          <a:effectLst/>
                        </a:rPr>
                        <a:t>3.6</a:t>
                      </a:r>
                      <a:endParaRPr lang="nl-NL" sz="2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Planning </a:t>
                      </a:r>
                      <a:r>
                        <a:rPr lang="nl-NL" sz="19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Sharing</a:t>
                      </a:r>
                      <a:r>
                        <a:rPr lang="nl-NL" sz="1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of Living Labs &amp; </a:t>
                      </a:r>
                      <a:r>
                        <a:rPr lang="nl-NL" sz="19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Facilities</a:t>
                      </a:r>
                      <a:r>
                        <a:rPr lang="nl-NL" sz="1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in the Framework</a:t>
                      </a:r>
                      <a:endParaRPr lang="nl-NL" sz="1900" b="0" i="0" u="none" strike="noStrike" dirty="0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extLst>
                  <a:ext uri="{0D108BD9-81ED-4DB2-BD59-A6C34878D82A}">
                    <a16:rowId xmlns:a16="http://schemas.microsoft.com/office/drawing/2014/main" val="13905499"/>
                  </a:ext>
                </a:extLst>
              </a:tr>
              <a:tr h="3892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100" u="none" strike="noStrike">
                          <a:solidFill>
                            <a:srgbClr val="002060"/>
                          </a:solidFill>
                          <a:effectLst/>
                        </a:rPr>
                        <a:t>3.7</a:t>
                      </a:r>
                      <a:endParaRPr lang="nl-NL" sz="2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900" u="none" strike="noStrike">
                          <a:solidFill>
                            <a:srgbClr val="002060"/>
                          </a:solidFill>
                          <a:effectLst/>
                        </a:rPr>
                        <a:t>Development of a Handbook (Study Guide) for Cross-Border Traineeships</a:t>
                      </a:r>
                      <a:endParaRPr lang="nl-NL" sz="19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extLst>
                  <a:ext uri="{0D108BD9-81ED-4DB2-BD59-A6C34878D82A}">
                    <a16:rowId xmlns:a16="http://schemas.microsoft.com/office/drawing/2014/main" val="1143912558"/>
                  </a:ext>
                </a:extLst>
              </a:tr>
              <a:tr h="3892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100" u="none" strike="noStrike">
                          <a:solidFill>
                            <a:srgbClr val="002060"/>
                          </a:solidFill>
                          <a:effectLst/>
                        </a:rPr>
                        <a:t>3.8</a:t>
                      </a:r>
                      <a:endParaRPr lang="nl-NL" sz="2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900" u="none" strike="noStrike">
                          <a:solidFill>
                            <a:srgbClr val="002060"/>
                          </a:solidFill>
                          <a:effectLst/>
                        </a:rPr>
                        <a:t>Development and Implementation of curricular and Extracurricular Activities</a:t>
                      </a:r>
                      <a:endParaRPr lang="nl-NL" sz="19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extLst>
                  <a:ext uri="{0D108BD9-81ED-4DB2-BD59-A6C34878D82A}">
                    <a16:rowId xmlns:a16="http://schemas.microsoft.com/office/drawing/2014/main" val="3688527812"/>
                  </a:ext>
                </a:extLst>
              </a:tr>
              <a:tr h="3892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2100" u="none" strike="noStrike">
                          <a:solidFill>
                            <a:srgbClr val="002060"/>
                          </a:solidFill>
                          <a:effectLst/>
                        </a:rPr>
                        <a:t>3.9</a:t>
                      </a:r>
                      <a:endParaRPr lang="nl-NL" sz="2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7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Train the Coach</a:t>
                      </a:r>
                      <a:endParaRPr lang="nl-NL" sz="1700" b="0" i="0" u="none" strike="noStrike" dirty="0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3061" marR="13061" marT="13061" marB="0" anchor="b"/>
                </a:tc>
                <a:extLst>
                  <a:ext uri="{0D108BD9-81ED-4DB2-BD59-A6C34878D82A}">
                    <a16:rowId xmlns:a16="http://schemas.microsoft.com/office/drawing/2014/main" val="3968767098"/>
                  </a:ext>
                </a:extLst>
              </a:tr>
            </a:tbl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6F884517-A756-8316-874B-295CCB9C1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755" y="5815584"/>
            <a:ext cx="2235235" cy="9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83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78C489D-CF91-CB1F-F034-4D51C11B7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B9DA0C0-C7B1-FDCA-60C4-EC1A4116E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12"/>
            <a:ext cx="12192000" cy="683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284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CD4382-77BD-52C4-7BDB-2F44F6C7ED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6775" y="321433"/>
            <a:ext cx="11673251" cy="877729"/>
          </a:xfrm>
        </p:spPr>
        <p:txBody>
          <a:bodyPr anchor="ctr">
            <a:no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Montserrat" pitchFamily="2" charset="77"/>
              </a:rPr>
              <a:t>4. Tooling for sustainable education-industry integration – HELMo (Oliver)</a:t>
            </a:r>
            <a:endParaRPr lang="nl-NL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57EAC3FE-7ED4-6D2B-4759-A431ED9D42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32085" y="2522496"/>
          <a:ext cx="10927830" cy="3318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2250">
                  <a:extLst>
                    <a:ext uri="{9D8B030D-6E8A-4147-A177-3AD203B41FA5}">
                      <a16:colId xmlns:a16="http://schemas.microsoft.com/office/drawing/2014/main" val="2742023389"/>
                    </a:ext>
                  </a:extLst>
                </a:gridCol>
                <a:gridCol w="10065580">
                  <a:extLst>
                    <a:ext uri="{9D8B030D-6E8A-4147-A177-3AD203B41FA5}">
                      <a16:colId xmlns:a16="http://schemas.microsoft.com/office/drawing/2014/main" val="2715465568"/>
                    </a:ext>
                  </a:extLst>
                </a:gridCol>
              </a:tblGrid>
              <a:tr h="97776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3100" u="none" strike="noStrike">
                          <a:solidFill>
                            <a:srgbClr val="002060"/>
                          </a:solidFill>
                          <a:effectLst/>
                        </a:rPr>
                        <a:t>4.1</a:t>
                      </a:r>
                      <a:endParaRPr lang="nl-NL" sz="3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9634" marR="19634" marT="1963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800" u="none" strike="noStrike">
                          <a:solidFill>
                            <a:srgbClr val="002060"/>
                          </a:solidFill>
                          <a:effectLst/>
                        </a:rPr>
                        <a:t>Requirements and architecture for the cross-border digital collaborative interface</a:t>
                      </a:r>
                      <a:endParaRPr lang="nl-NL" sz="28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9634" marR="19634" marT="19634" marB="0" anchor="b"/>
                </a:tc>
                <a:extLst>
                  <a:ext uri="{0D108BD9-81ED-4DB2-BD59-A6C34878D82A}">
                    <a16:rowId xmlns:a16="http://schemas.microsoft.com/office/drawing/2014/main" val="1219592650"/>
                  </a:ext>
                </a:extLst>
              </a:tr>
              <a:tr h="58508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3100" u="none" strike="noStrike">
                          <a:solidFill>
                            <a:srgbClr val="002060"/>
                          </a:solidFill>
                          <a:effectLst/>
                        </a:rPr>
                        <a:t>4.2</a:t>
                      </a:r>
                      <a:endParaRPr lang="nl-NL" sz="3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9634" marR="19634" marT="1963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800" u="none" strike="noStrike">
                          <a:solidFill>
                            <a:srgbClr val="002060"/>
                          </a:solidFill>
                          <a:effectLst/>
                        </a:rPr>
                        <a:t>Selection/adaptation of digital tools and interoperability layer</a:t>
                      </a:r>
                      <a:endParaRPr lang="nl-NL" sz="28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9634" marR="19634" marT="19634" marB="0" anchor="b"/>
                </a:tc>
                <a:extLst>
                  <a:ext uri="{0D108BD9-81ED-4DB2-BD59-A6C34878D82A}">
                    <a16:rowId xmlns:a16="http://schemas.microsoft.com/office/drawing/2014/main" val="2647578028"/>
                  </a:ext>
                </a:extLst>
              </a:tr>
              <a:tr h="58508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3100" u="none" strike="noStrike">
                          <a:solidFill>
                            <a:srgbClr val="002060"/>
                          </a:solidFill>
                          <a:effectLst/>
                        </a:rPr>
                        <a:t>4.3</a:t>
                      </a:r>
                      <a:endParaRPr lang="nl-NL" sz="3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9634" marR="19634" marT="1963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800" u="none" strike="noStrike">
                          <a:solidFill>
                            <a:srgbClr val="002060"/>
                          </a:solidFill>
                          <a:effectLst/>
                        </a:rPr>
                        <a:t>Implementation of the trinational digital collaborative interface</a:t>
                      </a:r>
                      <a:endParaRPr lang="nl-NL" sz="28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9634" marR="19634" marT="19634" marB="0" anchor="b"/>
                </a:tc>
                <a:extLst>
                  <a:ext uri="{0D108BD9-81ED-4DB2-BD59-A6C34878D82A}">
                    <a16:rowId xmlns:a16="http://schemas.microsoft.com/office/drawing/2014/main" val="3916272133"/>
                  </a:ext>
                </a:extLst>
              </a:tr>
              <a:tr h="58508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3100" u="none" strike="noStrike">
                          <a:solidFill>
                            <a:srgbClr val="002060"/>
                          </a:solidFill>
                          <a:effectLst/>
                        </a:rPr>
                        <a:t>4.4</a:t>
                      </a:r>
                      <a:endParaRPr lang="nl-NL" sz="3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9634" marR="19634" marT="1963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800" u="none" strike="noStrike">
                          <a:solidFill>
                            <a:srgbClr val="002060"/>
                          </a:solidFill>
                          <a:effectLst/>
                        </a:rPr>
                        <a:t>Guidelines, training and sustainability plan</a:t>
                      </a:r>
                      <a:endParaRPr lang="nl-NL" sz="28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9634" marR="19634" marT="19634" marB="0" anchor="b"/>
                </a:tc>
                <a:extLst>
                  <a:ext uri="{0D108BD9-81ED-4DB2-BD59-A6C34878D82A}">
                    <a16:rowId xmlns:a16="http://schemas.microsoft.com/office/drawing/2014/main" val="2314000266"/>
                  </a:ext>
                </a:extLst>
              </a:tr>
              <a:tr h="58508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3100" u="none" strike="noStrike">
                          <a:solidFill>
                            <a:srgbClr val="002060"/>
                          </a:solidFill>
                          <a:effectLst/>
                        </a:rPr>
                        <a:t>4.5</a:t>
                      </a:r>
                      <a:endParaRPr lang="nl-NL" sz="31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9634" marR="19634" marT="1963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8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Student tracking system ( coach support)</a:t>
                      </a:r>
                      <a:endParaRPr lang="nl-NL" sz="2800" b="0" i="0" u="none" strike="noStrike" dirty="0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19634" marR="19634" marT="19634" marB="0" anchor="b"/>
                </a:tc>
                <a:extLst>
                  <a:ext uri="{0D108BD9-81ED-4DB2-BD59-A6C34878D82A}">
                    <a16:rowId xmlns:a16="http://schemas.microsoft.com/office/drawing/2014/main" val="3921885579"/>
                  </a:ext>
                </a:extLst>
              </a:tr>
            </a:tbl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2714E65A-7FD2-EFC7-9E12-5E10E6B90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755" y="5815584"/>
            <a:ext cx="2235235" cy="9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76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BA10E73-3160-6D52-D403-3B58DA9A8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2414"/>
            <a:ext cx="12192000" cy="135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31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BD0103-ABA7-F72F-A58B-6A86535FE3C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4056" y="349112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Montserrat" pitchFamily="2" charset="77"/>
              </a:rPr>
              <a:t>5. Testing and validation – Fontys (Gerard)</a:t>
            </a:r>
            <a:endParaRPr lang="nl-NL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4FD7FD34-3F2B-7E92-9C7C-4F42E241D87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440013"/>
          <a:ext cx="10927830" cy="35379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9376">
                  <a:extLst>
                    <a:ext uri="{9D8B030D-6E8A-4147-A177-3AD203B41FA5}">
                      <a16:colId xmlns:a16="http://schemas.microsoft.com/office/drawing/2014/main" val="323293284"/>
                    </a:ext>
                  </a:extLst>
                </a:gridCol>
                <a:gridCol w="10008454">
                  <a:extLst>
                    <a:ext uri="{9D8B030D-6E8A-4147-A177-3AD203B41FA5}">
                      <a16:colId xmlns:a16="http://schemas.microsoft.com/office/drawing/2014/main" val="2986123085"/>
                    </a:ext>
                  </a:extLst>
                </a:gridCol>
              </a:tblGrid>
              <a:tr h="6238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3300" u="none" strike="noStrike">
                          <a:solidFill>
                            <a:srgbClr val="002060"/>
                          </a:solidFill>
                          <a:effectLst/>
                        </a:rPr>
                        <a:t>5.1</a:t>
                      </a:r>
                      <a:endParaRPr lang="nl-NL" sz="33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20935" marR="20935" marT="2093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3000" u="none" strike="noStrike">
                          <a:solidFill>
                            <a:srgbClr val="002060"/>
                          </a:solidFill>
                          <a:effectLst/>
                        </a:rPr>
                        <a:t>Installation of a quality commitee </a:t>
                      </a:r>
                      <a:endParaRPr lang="nl-NL" sz="30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20935" marR="20935" marT="20935" marB="0" anchor="b"/>
                </a:tc>
                <a:extLst>
                  <a:ext uri="{0D108BD9-81ED-4DB2-BD59-A6C34878D82A}">
                    <a16:rowId xmlns:a16="http://schemas.microsoft.com/office/drawing/2014/main" val="3184640770"/>
                  </a:ext>
                </a:extLst>
              </a:tr>
              <a:tr h="6238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3300" u="none" strike="noStrike">
                          <a:solidFill>
                            <a:srgbClr val="002060"/>
                          </a:solidFill>
                          <a:effectLst/>
                        </a:rPr>
                        <a:t>5.2</a:t>
                      </a:r>
                      <a:endParaRPr lang="nl-NL" sz="33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20935" marR="20935" marT="2093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3000" u="none" strike="noStrike">
                          <a:solidFill>
                            <a:srgbClr val="002060"/>
                          </a:solidFill>
                          <a:effectLst/>
                        </a:rPr>
                        <a:t>Development of a quality procedure manual </a:t>
                      </a:r>
                      <a:endParaRPr lang="nl-NL" sz="30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20935" marR="20935" marT="20935" marB="0" anchor="b"/>
                </a:tc>
                <a:extLst>
                  <a:ext uri="{0D108BD9-81ED-4DB2-BD59-A6C34878D82A}">
                    <a16:rowId xmlns:a16="http://schemas.microsoft.com/office/drawing/2014/main" val="3562632003"/>
                  </a:ext>
                </a:extLst>
              </a:tr>
              <a:tr h="6238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3300" u="none" strike="noStrike">
                          <a:solidFill>
                            <a:srgbClr val="002060"/>
                          </a:solidFill>
                          <a:effectLst/>
                        </a:rPr>
                        <a:t>5.3</a:t>
                      </a:r>
                      <a:endParaRPr lang="nl-NL" sz="33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20935" marR="20935" marT="2093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3000" u="none" strike="noStrike">
                          <a:solidFill>
                            <a:srgbClr val="002060"/>
                          </a:solidFill>
                          <a:effectLst/>
                        </a:rPr>
                        <a:t>Development of test criteria (guiding qualities)</a:t>
                      </a:r>
                      <a:endParaRPr lang="nl-NL" sz="30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20935" marR="20935" marT="20935" marB="0" anchor="b"/>
                </a:tc>
                <a:extLst>
                  <a:ext uri="{0D108BD9-81ED-4DB2-BD59-A6C34878D82A}">
                    <a16:rowId xmlns:a16="http://schemas.microsoft.com/office/drawing/2014/main" val="333375925"/>
                  </a:ext>
                </a:extLst>
              </a:tr>
              <a:tr h="10425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3300" u="none" strike="noStrike">
                          <a:solidFill>
                            <a:srgbClr val="002060"/>
                          </a:solidFill>
                          <a:effectLst/>
                        </a:rPr>
                        <a:t>5.4</a:t>
                      </a:r>
                      <a:endParaRPr lang="nl-NL" sz="33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20935" marR="20935" marT="2093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3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Development of </a:t>
                      </a:r>
                      <a:r>
                        <a:rPr lang="nl-NL" sz="30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quality</a:t>
                      </a:r>
                      <a:r>
                        <a:rPr lang="nl-NL" sz="3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policy document </a:t>
                      </a:r>
                      <a:r>
                        <a:rPr lang="nl-NL" sz="30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to</a:t>
                      </a:r>
                      <a:r>
                        <a:rPr lang="nl-NL" sz="3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nl-NL" sz="30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guarantee</a:t>
                      </a:r>
                      <a:r>
                        <a:rPr lang="nl-NL" sz="3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the </a:t>
                      </a:r>
                      <a:r>
                        <a:rPr lang="nl-NL" sz="30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sustainability</a:t>
                      </a:r>
                      <a:r>
                        <a:rPr lang="nl-NL" sz="3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nl-NL" sz="3000" b="0" i="0" u="none" strike="noStrike" dirty="0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20935" marR="20935" marT="20935" marB="0" anchor="b"/>
                </a:tc>
                <a:extLst>
                  <a:ext uri="{0D108BD9-81ED-4DB2-BD59-A6C34878D82A}">
                    <a16:rowId xmlns:a16="http://schemas.microsoft.com/office/drawing/2014/main" val="2611524545"/>
                  </a:ext>
                </a:extLst>
              </a:tr>
              <a:tr h="6238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3300" u="none" strike="noStrike">
                          <a:solidFill>
                            <a:srgbClr val="002060"/>
                          </a:solidFill>
                          <a:effectLst/>
                        </a:rPr>
                        <a:t>5.5</a:t>
                      </a:r>
                      <a:endParaRPr lang="nl-NL" sz="3300" b="0" i="0" u="none" strike="noStrike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20935" marR="20935" marT="2093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3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Development of test </a:t>
                      </a:r>
                      <a:r>
                        <a:rPr lang="nl-NL" sz="30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assurance</a:t>
                      </a:r>
                      <a:r>
                        <a:rPr lang="nl-NL" sz="3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nl-NL" sz="30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maual</a:t>
                      </a:r>
                      <a:r>
                        <a:rPr lang="nl-NL" sz="3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nl-NL" sz="3000" b="0" i="0" u="none" strike="noStrike" dirty="0">
                        <a:solidFill>
                          <a:srgbClr val="002060"/>
                        </a:solidFill>
                        <a:effectLst/>
                        <a:latin typeface="Montserrat Regular" panose="00000500000000000000" pitchFamily="2" charset="0"/>
                      </a:endParaRPr>
                    </a:p>
                  </a:txBody>
                  <a:tcPr marL="20935" marR="20935" marT="20935" marB="0" anchor="b"/>
                </a:tc>
                <a:extLst>
                  <a:ext uri="{0D108BD9-81ED-4DB2-BD59-A6C34878D82A}">
                    <a16:rowId xmlns:a16="http://schemas.microsoft.com/office/drawing/2014/main" val="153101325"/>
                  </a:ext>
                </a:extLst>
              </a:tr>
            </a:tbl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F58124DD-1F5E-3C60-8427-5A39784BE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755" y="5815584"/>
            <a:ext cx="2235235" cy="9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3851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70C8203-A93E-2AE0-4DDF-39E4F3F34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76960"/>
            <a:ext cx="12192000" cy="110408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A2EECFB-3BF0-74DE-A780-E000C826B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1037"/>
            <a:ext cx="12192000" cy="43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468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51BB04E-1A58-A06E-08D1-9F75B8BA9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932"/>
            <a:ext cx="12192000" cy="640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663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E2AA42-468F-52AC-3288-E8AA36483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52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0" name="Rectangle 54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1" name="Rectangle 56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2" name="Rectangle 58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530758-3855-2D46-535B-3633E385ED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208" y="857251"/>
            <a:ext cx="4747280" cy="3098061"/>
          </a:xfrm>
        </p:spPr>
        <p:txBody>
          <a:bodyPr anchor="b">
            <a:normAutofit/>
          </a:bodyPr>
          <a:lstStyle/>
          <a:p>
            <a:pPr algn="l"/>
            <a:r>
              <a:rPr lang="en-GB" sz="4800" noProof="0" dirty="0">
                <a:solidFill>
                  <a:srgbClr val="FFFFFF"/>
                </a:solidFill>
              </a:rPr>
              <a:t>Participants list</a:t>
            </a:r>
          </a:p>
        </p:txBody>
      </p:sp>
      <p:sp>
        <p:nvSpPr>
          <p:cNvPr id="73" name="Rectangle 60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4" name="Oval 62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2E2FD04-115F-D318-9446-A7F7C23F0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0559" y="2684039"/>
            <a:ext cx="3737164" cy="150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5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B103DFDD-0653-9821-6BDC-09F37E7EE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>
            <a:extLst>
              <a:ext uri="{FF2B5EF4-FFF2-40B4-BE49-F238E27FC236}">
                <a16:creationId xmlns:a16="http://schemas.microsoft.com/office/drawing/2014/main" id="{66E07344-CC65-A173-D7D0-EF4C54B214E9}"/>
              </a:ext>
            </a:extLst>
          </p:cNvPr>
          <p:cNvSpPr txBox="1"/>
          <p:nvPr/>
        </p:nvSpPr>
        <p:spPr>
          <a:xfrm>
            <a:off x="731838" y="365126"/>
            <a:ext cx="10621962" cy="66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rPr lang="en-US" sz="3200" b="1" i="1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Governance</a:t>
            </a:r>
            <a:endParaRPr sz="60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7939DCA9-A7B4-AFB8-FC4C-60CEA2805EF3}"/>
              </a:ext>
            </a:extLst>
          </p:cNvPr>
          <p:cNvSpPr txBox="1"/>
          <p:nvPr/>
        </p:nvSpPr>
        <p:spPr>
          <a:xfrm>
            <a:off x="731838" y="1064302"/>
            <a:ext cx="10621962" cy="62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structure</a:t>
            </a:r>
            <a:endParaRPr sz="1400" b="0" i="0" u="none" strike="noStrike" cap="none" dirty="0">
              <a:solidFill>
                <a:schemeClr val="tx2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86;p1">
            <a:extLst>
              <a:ext uri="{FF2B5EF4-FFF2-40B4-BE49-F238E27FC236}">
                <a16:creationId xmlns:a16="http://schemas.microsoft.com/office/drawing/2014/main" id="{74AB0CD8-B1FC-EF2D-ED2D-999671A04939}"/>
              </a:ext>
            </a:extLst>
          </p:cNvPr>
          <p:cNvSpPr txBox="1"/>
          <p:nvPr/>
        </p:nvSpPr>
        <p:spPr>
          <a:xfrm>
            <a:off x="731838" y="1885844"/>
            <a:ext cx="10293300" cy="430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2200" noProof="0" dirty="0">
                <a:latin typeface="Montserrat" pitchFamily="2" charset="77"/>
              </a:rPr>
              <a:t>-    two/three-</a:t>
            </a:r>
            <a:r>
              <a:rPr lang="en-GB" sz="2200" noProof="0" dirty="0" err="1">
                <a:latin typeface="Montserrat" pitchFamily="2" charset="77"/>
              </a:rPr>
              <a:t>wekely</a:t>
            </a:r>
            <a:r>
              <a:rPr lang="en-GB" sz="2200" noProof="0" dirty="0">
                <a:latin typeface="Montserrat" pitchFamily="2" charset="77"/>
              </a:rPr>
              <a:t> </a:t>
            </a:r>
            <a:r>
              <a:rPr lang="en-GB" sz="2200" b="1" noProof="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 pitchFamily="2" charset="77"/>
              </a:rPr>
              <a:t>WP </a:t>
            </a:r>
            <a:r>
              <a:rPr lang="en-GB" sz="2200" noProof="0" dirty="0">
                <a:latin typeface="Montserrat" pitchFamily="2" charset="77"/>
              </a:rPr>
              <a:t>meetings</a:t>
            </a:r>
          </a:p>
          <a:p>
            <a:pPr marL="1071563" lvl="0"/>
            <a:r>
              <a:rPr lang="en-GB" sz="2200" noProof="0" dirty="0">
                <a:latin typeface="Montserrat" pitchFamily="2" charset="77"/>
              </a:rPr>
              <a:t>realisation of the work packages based on the work plan of the WP-leaders </a:t>
            </a:r>
          </a:p>
          <a:p>
            <a:pPr marL="1071563" lvl="0"/>
            <a:r>
              <a:rPr lang="en-GB" sz="1600" i="1" noProof="0" dirty="0">
                <a:latin typeface="Montserrat" pitchFamily="2" charset="77"/>
              </a:rPr>
              <a:t>participation: specialists from the partner organisations</a:t>
            </a:r>
          </a:p>
          <a:p>
            <a:pPr marL="1071563" lvl="0"/>
            <a:endParaRPr lang="en-GB" sz="2200" noProof="0" dirty="0">
              <a:latin typeface="Montserrat" pitchFamily="2" charset="77"/>
            </a:endParaRPr>
          </a:p>
          <a:p>
            <a:pPr lvl="0"/>
            <a:r>
              <a:rPr lang="en-GB" sz="2200" noProof="0" dirty="0">
                <a:latin typeface="Montserrat" pitchFamily="2" charset="77"/>
              </a:rPr>
              <a:t>-    two-three-monthly </a:t>
            </a:r>
            <a:r>
              <a:rPr lang="en-GB" sz="2200" b="1" noProof="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 pitchFamily="2" charset="77"/>
              </a:rPr>
              <a:t>partner </a:t>
            </a:r>
            <a:r>
              <a:rPr lang="en-GB" sz="2200" noProof="0" dirty="0">
                <a:latin typeface="Montserrat" pitchFamily="2" charset="77"/>
              </a:rPr>
              <a:t>meetings</a:t>
            </a:r>
            <a:r>
              <a:rPr lang="en-GB" sz="2200" b="1" noProof="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 pitchFamily="2" charset="77"/>
              </a:rPr>
              <a:t> </a:t>
            </a:r>
          </a:p>
          <a:p>
            <a:pPr marL="1071563" lvl="0"/>
            <a:r>
              <a:rPr lang="en-GB" sz="2200" noProof="0" dirty="0">
                <a:latin typeface="Montserrat" pitchFamily="2" charset="77"/>
              </a:rPr>
              <a:t>discuss the progress of the project and possible challenges and decide upon way forward and proposals </a:t>
            </a:r>
          </a:p>
          <a:p>
            <a:pPr marL="1071563" lvl="0"/>
            <a:r>
              <a:rPr lang="en-GB" sz="1600" noProof="0" dirty="0">
                <a:latin typeface="Montserrat" pitchFamily="2" charset="77"/>
              </a:rPr>
              <a:t>participation: representatives from partner organisations (i.e. kick off excl. finance)</a:t>
            </a:r>
          </a:p>
          <a:p>
            <a:pPr marL="1116013" lvl="0"/>
            <a:endParaRPr lang="en-GB" sz="2200" noProof="0" dirty="0">
              <a:latin typeface="Montserrat" pitchFamily="2" charset="77"/>
            </a:endParaRPr>
          </a:p>
          <a:p>
            <a:pPr lvl="0"/>
            <a:r>
              <a:rPr lang="en-GB" sz="2200" noProof="0" dirty="0">
                <a:latin typeface="Montserrat" pitchFamily="2" charset="77"/>
              </a:rPr>
              <a:t>-    bi-annual </a:t>
            </a:r>
            <a:r>
              <a:rPr lang="en-GB" sz="2200" b="1" noProof="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 pitchFamily="2" charset="77"/>
              </a:rPr>
              <a:t>consortium</a:t>
            </a:r>
            <a:r>
              <a:rPr lang="en-GB" sz="2200" b="1" noProof="0" dirty="0">
                <a:latin typeface="Montserrat" pitchFamily="2" charset="77"/>
              </a:rPr>
              <a:t> </a:t>
            </a:r>
            <a:r>
              <a:rPr lang="en-GB" sz="2200" noProof="0" dirty="0">
                <a:latin typeface="Montserrat" pitchFamily="2" charset="77"/>
              </a:rPr>
              <a:t>meetings</a:t>
            </a:r>
          </a:p>
          <a:p>
            <a:pPr marL="1071563" lvl="0"/>
            <a:r>
              <a:rPr lang="en-GB" sz="2200" noProof="0" dirty="0">
                <a:latin typeface="Montserrat" pitchFamily="2" charset="77"/>
              </a:rPr>
              <a:t>share the overall progress </a:t>
            </a:r>
          </a:p>
          <a:p>
            <a:pPr marL="1071563" lvl="0"/>
            <a:r>
              <a:rPr lang="en-GB" sz="1600" noProof="0" dirty="0">
                <a:latin typeface="Montserrat" pitchFamily="2" charset="77"/>
              </a:rPr>
              <a:t>participation: all stakeholders from the partner organisations</a:t>
            </a:r>
            <a:endParaRPr lang="en-GB" sz="1600" noProof="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8C9DDE7-572A-2534-24A3-0F48933F4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780" y="287155"/>
            <a:ext cx="2887337" cy="1165334"/>
          </a:xfrm>
          <a:prstGeom prst="rect">
            <a:avLst/>
          </a:prstGeom>
        </p:spPr>
      </p:pic>
      <p:sp>
        <p:nvSpPr>
          <p:cNvPr id="6" name="Pijl links 5">
            <a:extLst>
              <a:ext uri="{FF2B5EF4-FFF2-40B4-BE49-F238E27FC236}">
                <a16:creationId xmlns:a16="http://schemas.microsoft.com/office/drawing/2014/main" id="{F01D65AB-A1BB-B025-24AD-783697B3676A}"/>
              </a:ext>
            </a:extLst>
          </p:cNvPr>
          <p:cNvSpPr/>
          <p:nvPr/>
        </p:nvSpPr>
        <p:spPr>
          <a:xfrm>
            <a:off x="1595606" y="2388824"/>
            <a:ext cx="143220" cy="9915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Pijl links 6">
            <a:extLst>
              <a:ext uri="{FF2B5EF4-FFF2-40B4-BE49-F238E27FC236}">
                <a16:creationId xmlns:a16="http://schemas.microsoft.com/office/drawing/2014/main" id="{DCB190E9-1618-8DEC-481A-DFC12255AC0E}"/>
              </a:ext>
            </a:extLst>
          </p:cNvPr>
          <p:cNvSpPr/>
          <p:nvPr/>
        </p:nvSpPr>
        <p:spPr>
          <a:xfrm>
            <a:off x="1608462" y="3018621"/>
            <a:ext cx="143220" cy="99152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Pijl links 7">
            <a:extLst>
              <a:ext uri="{FF2B5EF4-FFF2-40B4-BE49-F238E27FC236}">
                <a16:creationId xmlns:a16="http://schemas.microsoft.com/office/drawing/2014/main" id="{49C0E2D2-3840-4267-0D28-C51471BBA32A}"/>
              </a:ext>
            </a:extLst>
          </p:cNvPr>
          <p:cNvSpPr/>
          <p:nvPr/>
        </p:nvSpPr>
        <p:spPr>
          <a:xfrm>
            <a:off x="1593768" y="3973422"/>
            <a:ext cx="143220" cy="9915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Pijl links 8">
            <a:extLst>
              <a:ext uri="{FF2B5EF4-FFF2-40B4-BE49-F238E27FC236}">
                <a16:creationId xmlns:a16="http://schemas.microsoft.com/office/drawing/2014/main" id="{794DE66F-3227-495B-387D-75B6951D6513}"/>
              </a:ext>
            </a:extLst>
          </p:cNvPr>
          <p:cNvSpPr/>
          <p:nvPr/>
        </p:nvSpPr>
        <p:spPr>
          <a:xfrm>
            <a:off x="1582751" y="5559853"/>
            <a:ext cx="143220" cy="9915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Pijl links 9">
            <a:extLst>
              <a:ext uri="{FF2B5EF4-FFF2-40B4-BE49-F238E27FC236}">
                <a16:creationId xmlns:a16="http://schemas.microsoft.com/office/drawing/2014/main" id="{93D742BE-EDC0-EACE-86B5-644B5E78852E}"/>
              </a:ext>
            </a:extLst>
          </p:cNvPr>
          <p:cNvSpPr/>
          <p:nvPr/>
        </p:nvSpPr>
        <p:spPr>
          <a:xfrm>
            <a:off x="1606624" y="4614232"/>
            <a:ext cx="143220" cy="99152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Pijl links 10">
            <a:extLst>
              <a:ext uri="{FF2B5EF4-FFF2-40B4-BE49-F238E27FC236}">
                <a16:creationId xmlns:a16="http://schemas.microsoft.com/office/drawing/2014/main" id="{E8014E5A-82D6-D5A4-5464-DC1ADCFDC65F}"/>
              </a:ext>
            </a:extLst>
          </p:cNvPr>
          <p:cNvSpPr/>
          <p:nvPr/>
        </p:nvSpPr>
        <p:spPr>
          <a:xfrm>
            <a:off x="1584590" y="5848125"/>
            <a:ext cx="143220" cy="99152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8493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45AF2F9-9E41-F1C0-CA10-A1FEF41BDF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026" y="1918312"/>
          <a:ext cx="106870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816654" imgH="1226997" progId="Excel.Sheet.12">
                  <p:embed/>
                </p:oleObj>
              </mc:Choice>
              <mc:Fallback>
                <p:oleObj name="Worksheet" r:id="rId2" imgW="12816654" imgH="1226997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45AF2F9-9E41-F1C0-CA10-A1FEF41BDF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97026" y="1918312"/>
                        <a:ext cx="1068705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565508D-1531-3368-5310-3D718A8488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026" y="1918312"/>
          <a:ext cx="106870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2816654" imgH="1226997" progId="Excel.Sheet.12">
                  <p:embed/>
                </p:oleObj>
              </mc:Choice>
              <mc:Fallback>
                <p:oleObj name="Worksheet" r:id="rId4" imgW="12816654" imgH="1226997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4565508D-1531-3368-5310-3D718A8488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7026" y="1918312"/>
                        <a:ext cx="1068705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724C54A-8D58-AC0E-E7B3-8EB8FDB53C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5631268"/>
              </p:ext>
            </p:extLst>
          </p:nvPr>
        </p:nvGraphicFramePr>
        <p:xfrm>
          <a:off x="5372559" y="3214195"/>
          <a:ext cx="4144963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4145280" imgH="922055" progId="Excel.Sheet.12">
                  <p:embed/>
                </p:oleObj>
              </mc:Choice>
              <mc:Fallback>
                <p:oleObj name="Worksheet" r:id="rId6" imgW="4145280" imgH="922055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724C54A-8D58-AC0E-E7B3-8EB8FDB53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72559" y="3214195"/>
                        <a:ext cx="4144963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1AAD902-11E9-AABC-F72E-DC6A7AEFAD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026" y="1928530"/>
          <a:ext cx="106870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12816654" imgH="1226997" progId="Excel.Sheet.12">
                  <p:embed/>
                </p:oleObj>
              </mc:Choice>
              <mc:Fallback>
                <p:oleObj name="Worksheet" r:id="rId8" imgW="12816654" imgH="1226997" progId="Excel.Shee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D1AAD902-11E9-AABC-F72E-DC6A7AEFAD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7026" y="1928530"/>
                        <a:ext cx="1068705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FE1F5AC7-7CFA-4906-A238-F80004758F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026" y="1918312"/>
          <a:ext cx="106870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12816654" imgH="1226997" progId="Excel.Sheet.12">
                  <p:embed/>
                </p:oleObj>
              </mc:Choice>
              <mc:Fallback>
                <p:oleObj name="Worksheet" r:id="rId10" imgW="12816654" imgH="1226997" progId="Excel.Sheet.12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FE1F5AC7-7CFA-4906-A238-F80004758F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97026" y="1918312"/>
                        <a:ext cx="1068705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AB73EA64-249D-830A-85C2-D4BEB9CF19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2474" y="3120231"/>
          <a:ext cx="960437" cy="16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2" imgW="960093" imgH="159914" progId="Excel.Sheet.12">
                  <p:embed/>
                </p:oleObj>
              </mc:Choice>
              <mc:Fallback>
                <p:oleObj name="Worksheet" r:id="rId12" imgW="960093" imgH="159914" progId="Excel.Sheet.12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AB73EA64-249D-830A-85C2-D4BEB9CF19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52474" y="3120231"/>
                        <a:ext cx="960437" cy="160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3FB54FCB-AF5A-1ECF-4C7B-AA3EE5C501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026" y="1928403"/>
          <a:ext cx="106870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4" imgW="12816654" imgH="1226997" progId="Excel.Sheet.12">
                  <p:embed/>
                </p:oleObj>
              </mc:Choice>
              <mc:Fallback>
                <p:oleObj name="Worksheet" r:id="rId14" imgW="12816654" imgH="1226997" progId="Excel.Sheet.1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FB54FCB-AF5A-1ECF-4C7B-AA3EE5C501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97026" y="1928403"/>
                        <a:ext cx="1068705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FE099796-B5AB-F267-5C27-5CC0E4CFFA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3964" y="3120230"/>
          <a:ext cx="960437" cy="16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6" imgW="960093" imgH="159914" progId="Excel.Sheet.12">
                  <p:embed/>
                </p:oleObj>
              </mc:Choice>
              <mc:Fallback>
                <p:oleObj name="Worksheet" r:id="rId16" imgW="960093" imgH="159914" progId="Excel.Sheet.12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FE099796-B5AB-F267-5C27-5CC0E4CFFA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993964" y="3120230"/>
                        <a:ext cx="960437" cy="160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47B7D50B-9D05-091C-B349-67F7F65B6A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2474" y="3120230"/>
          <a:ext cx="960437" cy="16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2" imgW="960093" imgH="159914" progId="Excel.Sheet.12">
                  <p:embed/>
                </p:oleObj>
              </mc:Choice>
              <mc:Fallback>
                <p:oleObj name="Worksheet" r:id="rId12" imgW="960093" imgH="159914" progId="Excel.Sheet.12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47B7D50B-9D05-091C-B349-67F7F65B6A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52474" y="3120230"/>
                        <a:ext cx="960437" cy="160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0D169819-7848-B9F2-E399-03A2BB1469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026" y="1928276"/>
          <a:ext cx="106870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8" imgW="12816654" imgH="1226997" progId="Excel.Sheet.12">
                  <p:embed/>
                </p:oleObj>
              </mc:Choice>
              <mc:Fallback>
                <p:oleObj name="Worksheet" r:id="rId18" imgW="12816654" imgH="1226997" progId="Excel.Sheet.12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0D169819-7848-B9F2-E399-03A2BB1469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97026" y="1928276"/>
                        <a:ext cx="1068705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0158DECB-3096-C478-F580-898480402C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5452" y="3120103"/>
          <a:ext cx="960437" cy="16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0" imgW="960093" imgH="159914" progId="Excel.Sheet.12">
                  <p:embed/>
                </p:oleObj>
              </mc:Choice>
              <mc:Fallback>
                <p:oleObj name="Worksheet" r:id="rId20" imgW="960093" imgH="159914" progId="Excel.Sheet.12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0158DECB-3096-C478-F580-898480402C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235452" y="3120103"/>
                        <a:ext cx="960437" cy="160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1370C70A-6860-349F-8F03-EE42DA23BC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3963" y="3120103"/>
          <a:ext cx="960437" cy="16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2" imgW="960093" imgH="159914" progId="Excel.Sheet.12">
                  <p:embed/>
                </p:oleObj>
              </mc:Choice>
              <mc:Fallback>
                <p:oleObj name="Worksheet" r:id="rId22" imgW="960093" imgH="159914" progId="Excel.Sheet.12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1370C70A-6860-349F-8F03-EE42DA23BC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993963" y="3120103"/>
                        <a:ext cx="960437" cy="160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7534B49C-526E-48BD-6A6C-2097BB262A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2474" y="3120229"/>
          <a:ext cx="960437" cy="16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4" imgW="960093" imgH="159914" progId="Excel.Sheet.12">
                  <p:embed/>
                </p:oleObj>
              </mc:Choice>
              <mc:Fallback>
                <p:oleObj name="Worksheet" r:id="rId24" imgW="960093" imgH="159914" progId="Excel.Sheet.12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7534B49C-526E-48BD-6A6C-2097BB262A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52474" y="3120229"/>
                        <a:ext cx="960437" cy="160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C9CA5DB1-17A6-3B65-F267-75CF87AAB9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026" y="1928276"/>
          <a:ext cx="106870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6" imgW="12816654" imgH="1226997" progId="Excel.Sheet.12">
                  <p:embed/>
                </p:oleObj>
              </mc:Choice>
              <mc:Fallback>
                <p:oleObj name="Worksheet" r:id="rId26" imgW="12816654" imgH="1226997" progId="Excel.Sheet.12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C9CA5DB1-17A6-3B65-F267-75CF87AAB9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97026" y="1928276"/>
                        <a:ext cx="1068705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43037FA9-5C80-15B6-F33D-3CF0BDA078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026" y="1928149"/>
          <a:ext cx="106870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8" imgW="12816654" imgH="1226997" progId="Excel.Sheet.12">
                  <p:embed/>
                </p:oleObj>
              </mc:Choice>
              <mc:Fallback>
                <p:oleObj name="Worksheet" r:id="rId28" imgW="12816654" imgH="1226997" progId="Excel.Sheet.12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43037FA9-5C80-15B6-F33D-3CF0BDA078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597026" y="1928149"/>
                        <a:ext cx="1068705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4BFC0372-AE7F-AA70-C590-0EBDD31CB1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026" y="1928022"/>
          <a:ext cx="106870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0" imgW="12816654" imgH="1226997" progId="Excel.Sheet.12">
                  <p:embed/>
                </p:oleObj>
              </mc:Choice>
              <mc:Fallback>
                <p:oleObj name="Worksheet" r:id="rId30" imgW="12816654" imgH="1226997" progId="Excel.Sheet.12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4BFC0372-AE7F-AA70-C590-0EBDD31CB1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597026" y="1928022"/>
                        <a:ext cx="1068705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3DB3F7CA-1FE8-004F-2036-C1D73070FC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398558"/>
              </p:ext>
            </p:extLst>
          </p:nvPr>
        </p:nvGraphicFramePr>
        <p:xfrm>
          <a:off x="597026" y="644676"/>
          <a:ext cx="106870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2" imgW="12816654" imgH="1226997" progId="Excel.Sheet.12">
                  <p:embed/>
                </p:oleObj>
              </mc:Choice>
              <mc:Fallback>
                <p:oleObj name="Worksheet" r:id="rId32" imgW="12816654" imgH="1226997" progId="Excel.Sheet.12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3DB3F7CA-1FE8-004F-2036-C1D73070FC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597026" y="644676"/>
                        <a:ext cx="1068705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kstvak 28">
            <a:extLst>
              <a:ext uri="{FF2B5EF4-FFF2-40B4-BE49-F238E27FC236}">
                <a16:creationId xmlns:a16="http://schemas.microsoft.com/office/drawing/2014/main" id="{4731C68A-4E62-BEDF-C798-C726AFCED607}"/>
              </a:ext>
            </a:extLst>
          </p:cNvPr>
          <p:cNvSpPr txBox="1"/>
          <p:nvPr/>
        </p:nvSpPr>
        <p:spPr>
          <a:xfrm>
            <a:off x="561993" y="4136532"/>
            <a:ext cx="107571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itchFamily="2" charset="77"/>
              </a:rPr>
              <a:t>Do we have agreement on who should participate in each type of meeting (consortium, partners, WP leaders, and individual WPs)?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tserrat" pitchFamily="2" charset="77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itchFamily="2" charset="77"/>
              </a:rPr>
              <a:t>Does the meeting schedule support progress without creating unnecessary workload?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itchFamily="2" charset="77"/>
              </a:rPr>
              <a:t>Could some meetings be combined to reduce overlap and improve efficiency?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itchFamily="2" charset="77"/>
              </a:rPr>
              <a:t>Does the current planning support effective collaboration and decision-making?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itchFamily="2" charset="77"/>
              </a:rPr>
              <a:t>What improvements would you suggest to streamline the meeting structure?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2812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1CF11500-AD6B-BDC5-58CE-98774C462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>
            <a:extLst>
              <a:ext uri="{FF2B5EF4-FFF2-40B4-BE49-F238E27FC236}">
                <a16:creationId xmlns:a16="http://schemas.microsoft.com/office/drawing/2014/main" id="{9EC92921-6B1C-411B-9A03-9DECE0462044}"/>
              </a:ext>
            </a:extLst>
          </p:cNvPr>
          <p:cNvSpPr txBox="1"/>
          <p:nvPr/>
        </p:nvSpPr>
        <p:spPr>
          <a:xfrm>
            <a:off x="731838" y="365126"/>
            <a:ext cx="10621962" cy="66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rPr lang="en-US" sz="3200" b="1" i="1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Procedures</a:t>
            </a:r>
            <a:endParaRPr sz="60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E6CD0AA8-36B3-67DB-0316-831619800275}"/>
              </a:ext>
            </a:extLst>
          </p:cNvPr>
          <p:cNvSpPr txBox="1"/>
          <p:nvPr/>
        </p:nvSpPr>
        <p:spPr>
          <a:xfrm>
            <a:off x="731838" y="1064302"/>
            <a:ext cx="10621962" cy="62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partner and project reports</a:t>
            </a:r>
            <a:endParaRPr sz="1400" b="0" i="0" u="none" strike="noStrike" cap="none" dirty="0">
              <a:solidFill>
                <a:schemeClr val="tx2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86;p1">
            <a:extLst>
              <a:ext uri="{FF2B5EF4-FFF2-40B4-BE49-F238E27FC236}">
                <a16:creationId xmlns:a16="http://schemas.microsoft.com/office/drawing/2014/main" id="{9792F3D8-FBB1-1E64-AA35-FC033EE09CC5}"/>
              </a:ext>
            </a:extLst>
          </p:cNvPr>
          <p:cNvSpPr txBox="1"/>
          <p:nvPr/>
        </p:nvSpPr>
        <p:spPr>
          <a:xfrm>
            <a:off x="731838" y="1885844"/>
            <a:ext cx="10293300" cy="3816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r>
              <a:rPr lang="en-US" sz="2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partner</a:t>
            </a: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 report	every 3 months – to be submitted through </a:t>
            </a:r>
            <a:r>
              <a:rPr lang="en-US" sz="2200" dirty="0" err="1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Jems</a:t>
            </a: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 				max. 4 weeks after end reference date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endParaRPr lang="en-US" sz="22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			short description of partner’s activities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			submission of incurred and paid expenditure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endParaRPr lang="en-US" sz="22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r>
              <a:rPr lang="en-US" sz="2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project</a:t>
            </a: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 report	every six months on project level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endParaRPr lang="en-US" sz="22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			input from WP leaders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			official payment request of certified partner reports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endParaRPr lang="en-US" sz="22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Pijl links 3">
            <a:extLst>
              <a:ext uri="{FF2B5EF4-FFF2-40B4-BE49-F238E27FC236}">
                <a16:creationId xmlns:a16="http://schemas.microsoft.com/office/drawing/2014/main" id="{9D490474-0160-1FFC-C9BF-964861AAB502}"/>
              </a:ext>
            </a:extLst>
          </p:cNvPr>
          <p:cNvSpPr/>
          <p:nvPr/>
        </p:nvSpPr>
        <p:spPr>
          <a:xfrm>
            <a:off x="3117773" y="3040655"/>
            <a:ext cx="143220" cy="99152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Pijl links 4">
            <a:extLst>
              <a:ext uri="{FF2B5EF4-FFF2-40B4-BE49-F238E27FC236}">
                <a16:creationId xmlns:a16="http://schemas.microsoft.com/office/drawing/2014/main" id="{FBC05600-34AA-1E0C-81E2-12D7DF8E71C1}"/>
              </a:ext>
            </a:extLst>
          </p:cNvPr>
          <p:cNvSpPr/>
          <p:nvPr/>
        </p:nvSpPr>
        <p:spPr>
          <a:xfrm>
            <a:off x="3115935" y="3358310"/>
            <a:ext cx="143220" cy="99152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Pijl links 6">
            <a:extLst>
              <a:ext uri="{FF2B5EF4-FFF2-40B4-BE49-F238E27FC236}">
                <a16:creationId xmlns:a16="http://schemas.microsoft.com/office/drawing/2014/main" id="{20F2E236-98B5-E78C-85D8-DC3FE1D35500}"/>
              </a:ext>
            </a:extLst>
          </p:cNvPr>
          <p:cNvSpPr/>
          <p:nvPr/>
        </p:nvSpPr>
        <p:spPr>
          <a:xfrm>
            <a:off x="3115935" y="2025266"/>
            <a:ext cx="143220" cy="9915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Pijl links 7">
            <a:extLst>
              <a:ext uri="{FF2B5EF4-FFF2-40B4-BE49-F238E27FC236}">
                <a16:creationId xmlns:a16="http://schemas.microsoft.com/office/drawing/2014/main" id="{A3F872D1-DFA0-CB63-6F53-89AEA5398B3A}"/>
              </a:ext>
            </a:extLst>
          </p:cNvPr>
          <p:cNvSpPr/>
          <p:nvPr/>
        </p:nvSpPr>
        <p:spPr>
          <a:xfrm>
            <a:off x="3114097" y="4039518"/>
            <a:ext cx="143220" cy="9915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Pijl links 8">
            <a:extLst>
              <a:ext uri="{FF2B5EF4-FFF2-40B4-BE49-F238E27FC236}">
                <a16:creationId xmlns:a16="http://schemas.microsoft.com/office/drawing/2014/main" id="{2820CA0C-E89B-B888-BADE-AB5E05A52D3D}"/>
              </a:ext>
            </a:extLst>
          </p:cNvPr>
          <p:cNvSpPr/>
          <p:nvPr/>
        </p:nvSpPr>
        <p:spPr>
          <a:xfrm>
            <a:off x="3114097" y="4700532"/>
            <a:ext cx="143220" cy="99152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Pijl links 9">
            <a:extLst>
              <a:ext uri="{FF2B5EF4-FFF2-40B4-BE49-F238E27FC236}">
                <a16:creationId xmlns:a16="http://schemas.microsoft.com/office/drawing/2014/main" id="{C0CCD5B1-0662-6E1E-EE38-443BD97E9CDA}"/>
              </a:ext>
            </a:extLst>
          </p:cNvPr>
          <p:cNvSpPr/>
          <p:nvPr/>
        </p:nvSpPr>
        <p:spPr>
          <a:xfrm>
            <a:off x="3123276" y="5029204"/>
            <a:ext cx="143220" cy="99152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27771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88EDF744-9309-0F1A-786F-B699FB677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>
            <a:extLst>
              <a:ext uri="{FF2B5EF4-FFF2-40B4-BE49-F238E27FC236}">
                <a16:creationId xmlns:a16="http://schemas.microsoft.com/office/drawing/2014/main" id="{7A4A2CDD-0286-D29E-3526-B44A8B914231}"/>
              </a:ext>
            </a:extLst>
          </p:cNvPr>
          <p:cNvSpPr txBox="1"/>
          <p:nvPr/>
        </p:nvSpPr>
        <p:spPr>
          <a:xfrm>
            <a:off x="731838" y="365126"/>
            <a:ext cx="10621962" cy="66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rPr lang="en-US" sz="3200" b="1" i="1" u="none" strike="noStrike" cap="none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Procedures</a:t>
            </a:r>
            <a:endParaRPr sz="6000" b="1" i="0" u="none" strike="noStrike" cap="none" dirty="0">
              <a:solidFill>
                <a:schemeClr val="tx2">
                  <a:lumMod val="50000"/>
                  <a:lumOff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65482C50-7144-B750-7C1B-FE70BBC52C43}"/>
              </a:ext>
            </a:extLst>
          </p:cNvPr>
          <p:cNvSpPr txBox="1"/>
          <p:nvPr/>
        </p:nvSpPr>
        <p:spPr>
          <a:xfrm>
            <a:off x="731838" y="1064302"/>
            <a:ext cx="10621962" cy="62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partner and project reports</a:t>
            </a:r>
            <a:endParaRPr sz="1400" b="0" i="0" u="none" strike="noStrike" cap="none" dirty="0">
              <a:solidFill>
                <a:schemeClr val="tx2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056DB8B-8F4B-8A65-F45E-AF443A371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11" y="2401677"/>
            <a:ext cx="11233942" cy="168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2236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8F457CDA-8CD0-62B4-916B-AB9C5D4B0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>
            <a:extLst>
              <a:ext uri="{FF2B5EF4-FFF2-40B4-BE49-F238E27FC236}">
                <a16:creationId xmlns:a16="http://schemas.microsoft.com/office/drawing/2014/main" id="{C1BEDB50-7B31-DEA4-C3F9-E4B4DFDB5FCB}"/>
              </a:ext>
            </a:extLst>
          </p:cNvPr>
          <p:cNvSpPr txBox="1"/>
          <p:nvPr/>
        </p:nvSpPr>
        <p:spPr>
          <a:xfrm>
            <a:off x="731838" y="365126"/>
            <a:ext cx="10621962" cy="66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rPr lang="en-US" sz="3200" b="1" i="1" u="none" strike="noStrike" cap="none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Procedures</a:t>
            </a:r>
            <a:endParaRPr sz="6000" b="1" i="0" u="none" strike="noStrike" cap="none" dirty="0">
              <a:solidFill>
                <a:schemeClr val="tx2">
                  <a:lumMod val="50000"/>
                  <a:lumOff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22CC41EE-6F42-51D3-8AEF-CD741CD5D041}"/>
              </a:ext>
            </a:extLst>
          </p:cNvPr>
          <p:cNvSpPr txBox="1"/>
          <p:nvPr/>
        </p:nvSpPr>
        <p:spPr>
          <a:xfrm>
            <a:off x="731838" y="1064302"/>
            <a:ext cx="10621962" cy="62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preparation</a:t>
            </a:r>
            <a:endParaRPr sz="1400" b="0" i="0" u="none" strike="noStrike" cap="none" dirty="0">
              <a:solidFill>
                <a:schemeClr val="tx2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86;p1">
            <a:extLst>
              <a:ext uri="{FF2B5EF4-FFF2-40B4-BE49-F238E27FC236}">
                <a16:creationId xmlns:a16="http://schemas.microsoft.com/office/drawing/2014/main" id="{7CBEC39E-EF60-A562-DF81-474B39D02D0E}"/>
              </a:ext>
            </a:extLst>
          </p:cNvPr>
          <p:cNvSpPr txBox="1"/>
          <p:nvPr/>
        </p:nvSpPr>
        <p:spPr>
          <a:xfrm>
            <a:off x="731838" y="1834583"/>
            <a:ext cx="10293300" cy="3816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partner </a:t>
            </a:r>
            <a:r>
              <a:rPr lang="en-US" sz="2200" dirty="0" err="1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JeMS</a:t>
            </a: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 training 	</a:t>
            </a: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embed hourly registration in partner organization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endParaRPr lang="en-US" sz="22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	own automized time registration procedure?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	otherwise: template available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endParaRPr lang="en-US" sz="22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lvl="0" indent="-342900" algn="just">
              <a:buSzPts val="22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start collecting substantiation documents</a:t>
            </a:r>
            <a:endParaRPr lang="en-US" sz="22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en-US" sz="2200" dirty="0" err="1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payslip</a:t>
            </a: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 of staff members involved (September 2026 or month 	start date activities)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en-US" sz="2200" dirty="0" err="1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labour</a:t>
            </a: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 contract</a:t>
            </a:r>
          </a:p>
        </p:txBody>
      </p:sp>
      <p:sp>
        <p:nvSpPr>
          <p:cNvPr id="4" name="Pijl links 3">
            <a:extLst>
              <a:ext uri="{FF2B5EF4-FFF2-40B4-BE49-F238E27FC236}">
                <a16:creationId xmlns:a16="http://schemas.microsoft.com/office/drawing/2014/main" id="{AE1AB6ED-FB2E-1045-8FE6-A14A097E7E94}"/>
              </a:ext>
            </a:extLst>
          </p:cNvPr>
          <p:cNvSpPr/>
          <p:nvPr/>
        </p:nvSpPr>
        <p:spPr>
          <a:xfrm>
            <a:off x="1364253" y="3649133"/>
            <a:ext cx="143220" cy="9915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Pijl links 4">
            <a:extLst>
              <a:ext uri="{FF2B5EF4-FFF2-40B4-BE49-F238E27FC236}">
                <a16:creationId xmlns:a16="http://schemas.microsoft.com/office/drawing/2014/main" id="{AC418F36-D02A-751D-F3A6-D902FCF70B6D}"/>
              </a:ext>
            </a:extLst>
          </p:cNvPr>
          <p:cNvSpPr/>
          <p:nvPr/>
        </p:nvSpPr>
        <p:spPr>
          <a:xfrm>
            <a:off x="1364253" y="3340865"/>
            <a:ext cx="143220" cy="9915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Pijl links 8">
            <a:extLst>
              <a:ext uri="{FF2B5EF4-FFF2-40B4-BE49-F238E27FC236}">
                <a16:creationId xmlns:a16="http://schemas.microsoft.com/office/drawing/2014/main" id="{E63F862D-1CE4-BE47-5C30-F7BF218950D4}"/>
              </a:ext>
            </a:extLst>
          </p:cNvPr>
          <p:cNvSpPr/>
          <p:nvPr/>
        </p:nvSpPr>
        <p:spPr>
          <a:xfrm>
            <a:off x="1344052" y="4700532"/>
            <a:ext cx="143220" cy="9915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Pijl links 9">
            <a:extLst>
              <a:ext uri="{FF2B5EF4-FFF2-40B4-BE49-F238E27FC236}">
                <a16:creationId xmlns:a16="http://schemas.microsoft.com/office/drawing/2014/main" id="{64D5D448-1713-0689-3641-3262CC207DB8}"/>
              </a:ext>
            </a:extLst>
          </p:cNvPr>
          <p:cNvSpPr/>
          <p:nvPr/>
        </p:nvSpPr>
        <p:spPr>
          <a:xfrm>
            <a:off x="1344052" y="5370727"/>
            <a:ext cx="143220" cy="9915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05137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FAB4F411-9F2B-F9F6-E3E3-4508A1AFE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>
            <a:extLst>
              <a:ext uri="{FF2B5EF4-FFF2-40B4-BE49-F238E27FC236}">
                <a16:creationId xmlns:a16="http://schemas.microsoft.com/office/drawing/2014/main" id="{67B82984-2F82-4581-4B71-A5ACC5EE6193}"/>
              </a:ext>
            </a:extLst>
          </p:cNvPr>
          <p:cNvSpPr txBox="1"/>
          <p:nvPr/>
        </p:nvSpPr>
        <p:spPr>
          <a:xfrm>
            <a:off x="731838" y="365126"/>
            <a:ext cx="10621962" cy="66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rPr lang="en-US" sz="3200" b="1" i="1" u="none" strike="noStrike" cap="none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Procedures</a:t>
            </a:r>
            <a:endParaRPr sz="6000" b="1" i="0" u="none" strike="noStrike" cap="none" dirty="0">
              <a:solidFill>
                <a:schemeClr val="tx2">
                  <a:lumMod val="50000"/>
                  <a:lumOff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39CE62C1-A062-3281-E482-B53BBC4B6BB8}"/>
              </a:ext>
            </a:extLst>
          </p:cNvPr>
          <p:cNvSpPr txBox="1"/>
          <p:nvPr/>
        </p:nvSpPr>
        <p:spPr>
          <a:xfrm>
            <a:off x="731838" y="1064302"/>
            <a:ext cx="10621962" cy="62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time sheet</a:t>
            </a:r>
            <a:endParaRPr sz="1400" b="0" i="0" u="none" strike="noStrike" cap="none" dirty="0">
              <a:solidFill>
                <a:schemeClr val="tx2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A37F744-ECFF-F70F-9E72-41A29B0D2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657" y="1928117"/>
            <a:ext cx="10649293" cy="438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0516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88389096-8FEF-3D24-360F-B6E33EB9D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>
            <a:extLst>
              <a:ext uri="{FF2B5EF4-FFF2-40B4-BE49-F238E27FC236}">
                <a16:creationId xmlns:a16="http://schemas.microsoft.com/office/drawing/2014/main" id="{72C2D341-294A-939D-E8D7-A9B36C1EEC9F}"/>
              </a:ext>
            </a:extLst>
          </p:cNvPr>
          <p:cNvSpPr txBox="1"/>
          <p:nvPr/>
        </p:nvSpPr>
        <p:spPr>
          <a:xfrm>
            <a:off x="731838" y="365126"/>
            <a:ext cx="10621962" cy="66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rPr lang="en-US" sz="3200" b="1" i="1" u="none" strike="noStrike" cap="none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Procedures</a:t>
            </a:r>
            <a:endParaRPr sz="6000" b="1" i="0" u="none" strike="noStrike" cap="none" dirty="0">
              <a:solidFill>
                <a:schemeClr val="tx2">
                  <a:lumMod val="50000"/>
                  <a:lumOff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09B5DAD0-E630-3DB7-0631-5D280962223D}"/>
              </a:ext>
            </a:extLst>
          </p:cNvPr>
          <p:cNvSpPr txBox="1"/>
          <p:nvPr/>
        </p:nvSpPr>
        <p:spPr>
          <a:xfrm>
            <a:off x="731838" y="1064302"/>
            <a:ext cx="10621962" cy="62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calculation hourly rate</a:t>
            </a:r>
            <a:endParaRPr sz="1400" b="0" i="0" u="none" strike="noStrike" cap="none" dirty="0">
              <a:solidFill>
                <a:schemeClr val="tx2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DEA9514-9D5C-F18F-DDAD-A153B5F1B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59" y="2095500"/>
            <a:ext cx="6975331" cy="150701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8108080-F05A-430F-1D25-7161F1042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700" y="4117298"/>
            <a:ext cx="3924300" cy="16764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9BACD49-36AF-6FA2-0BA4-8F22D986B1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0948" y="4117298"/>
            <a:ext cx="39243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073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57611F16-7D61-738F-61CA-CA4CB992E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>
            <a:extLst>
              <a:ext uri="{FF2B5EF4-FFF2-40B4-BE49-F238E27FC236}">
                <a16:creationId xmlns:a16="http://schemas.microsoft.com/office/drawing/2014/main" id="{09BED4E6-9D2F-751E-2F7F-23D5E555D253}"/>
              </a:ext>
            </a:extLst>
          </p:cNvPr>
          <p:cNvSpPr txBox="1"/>
          <p:nvPr/>
        </p:nvSpPr>
        <p:spPr>
          <a:xfrm>
            <a:off x="731838" y="365126"/>
            <a:ext cx="10621962" cy="66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None/>
            </a:pPr>
            <a:r>
              <a:rPr lang="en-US" sz="3200" b="1" i="1" u="none" strike="noStrike" cap="none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Practicalities</a:t>
            </a:r>
            <a:endParaRPr sz="6000" b="1" i="0" u="none" strike="noStrike" cap="none" dirty="0">
              <a:solidFill>
                <a:schemeClr val="tx2">
                  <a:lumMod val="50000"/>
                  <a:lumOff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3A5D5651-7A7A-B5AF-F75E-C0BCD608675E}"/>
              </a:ext>
            </a:extLst>
          </p:cNvPr>
          <p:cNvSpPr txBox="1"/>
          <p:nvPr/>
        </p:nvSpPr>
        <p:spPr>
          <a:xfrm>
            <a:off x="731838" y="1064302"/>
            <a:ext cx="10621962" cy="62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implementation</a:t>
            </a:r>
            <a:endParaRPr sz="1400" b="0" i="0" u="none" strike="noStrike" cap="none" dirty="0">
              <a:solidFill>
                <a:schemeClr val="tx2">
                  <a:lumMod val="50000"/>
                  <a:lumOff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86;p1">
            <a:extLst>
              <a:ext uri="{FF2B5EF4-FFF2-40B4-BE49-F238E27FC236}">
                <a16:creationId xmlns:a16="http://schemas.microsoft.com/office/drawing/2014/main" id="{70B545D5-4D4A-1CFF-39F1-130B7DB75A84}"/>
              </a:ext>
            </a:extLst>
          </p:cNvPr>
          <p:cNvSpPr txBox="1"/>
          <p:nvPr/>
        </p:nvSpPr>
        <p:spPr>
          <a:xfrm>
            <a:off x="731838" y="1834583"/>
            <a:ext cx="10293300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support in partner reporting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endParaRPr lang="en-US" sz="22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lvl="0" indent="-342900" algn="just">
              <a:buSzPts val="22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project tool to be provided</a:t>
            </a:r>
            <a:endParaRPr lang="en-US" sz="22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r>
              <a:rPr lang="en-US" sz="2200" dirty="0"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overview deliverables and planning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</a:pPr>
            <a:r>
              <a:rPr lang="en-US" sz="22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	per partner budget, planning and </a:t>
            </a:r>
            <a:r>
              <a:rPr lang="en-US" sz="2200" dirty="0" err="1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realisation</a:t>
            </a:r>
            <a:endParaRPr lang="en-US" sz="22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Pijl links 8">
            <a:extLst>
              <a:ext uri="{FF2B5EF4-FFF2-40B4-BE49-F238E27FC236}">
                <a16:creationId xmlns:a16="http://schemas.microsoft.com/office/drawing/2014/main" id="{D66D4E80-3133-64D5-5B6B-E92C40C4AFA0}"/>
              </a:ext>
            </a:extLst>
          </p:cNvPr>
          <p:cNvSpPr/>
          <p:nvPr/>
        </p:nvSpPr>
        <p:spPr>
          <a:xfrm>
            <a:off x="1382606" y="3379424"/>
            <a:ext cx="143220" cy="9915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Pijl links 9">
            <a:extLst>
              <a:ext uri="{FF2B5EF4-FFF2-40B4-BE49-F238E27FC236}">
                <a16:creationId xmlns:a16="http://schemas.microsoft.com/office/drawing/2014/main" id="{A74D9E22-A9D9-24F3-F312-CEAC8FCFE3C6}"/>
              </a:ext>
            </a:extLst>
          </p:cNvPr>
          <p:cNvSpPr/>
          <p:nvPr/>
        </p:nvSpPr>
        <p:spPr>
          <a:xfrm>
            <a:off x="1382606" y="3687615"/>
            <a:ext cx="143220" cy="9915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44692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169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9D8CFD-94E0-40C0-8EAF-B93BD2679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Welcome</a:t>
            </a:r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EB67D5E-FBB4-4A92-9D6B-99E888C470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Kick-off Meeting</a:t>
            </a:r>
          </a:p>
          <a:p>
            <a:r>
              <a:rPr lang="nl-NL" dirty="0"/>
              <a:t>IMR6-00180 – NEXT3</a:t>
            </a:r>
            <a:endParaRPr lang="nl-NL" dirty="0">
              <a:highlight>
                <a:srgbClr val="FFFF00"/>
              </a:highlight>
            </a:endParaRPr>
          </a:p>
          <a:p>
            <a:r>
              <a:rPr lang="nl-NL" dirty="0"/>
              <a:t>26.10.2026</a:t>
            </a:r>
          </a:p>
        </p:txBody>
      </p:sp>
    </p:spTree>
    <p:extLst>
      <p:ext uri="{BB962C8B-B14F-4D97-AF65-F5344CB8AC3E}">
        <p14:creationId xmlns:p14="http://schemas.microsoft.com/office/powerpoint/2010/main" val="35961330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ACCFC4-0D57-416A-B935-EA4D83D90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Agenda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8242F3A1-B2F5-4108-8086-709FB199B5B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43050" y="1825625"/>
          <a:ext cx="981075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793">
                  <a:extLst>
                    <a:ext uri="{9D8B030D-6E8A-4147-A177-3AD203B41FA5}">
                      <a16:colId xmlns:a16="http://schemas.microsoft.com/office/drawing/2014/main" val="2832441740"/>
                    </a:ext>
                  </a:extLst>
                </a:gridCol>
                <a:gridCol w="8528957">
                  <a:extLst>
                    <a:ext uri="{9D8B030D-6E8A-4147-A177-3AD203B41FA5}">
                      <a16:colId xmlns:a16="http://schemas.microsoft.com/office/drawing/2014/main" val="24214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NL" sz="240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400" b="0" err="1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Introduction</a:t>
                      </a:r>
                      <a:endParaRPr lang="nl-NL" sz="2400" b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3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sz="240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b="0" err="1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Role</a:t>
                      </a:r>
                      <a:r>
                        <a:rPr lang="nl-NL" sz="2400" b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 of </a:t>
                      </a:r>
                      <a:r>
                        <a:rPr lang="nl-NL" sz="2400" b="0" err="1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the</a:t>
                      </a:r>
                      <a:r>
                        <a:rPr lang="nl-NL" sz="2400" b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 Joint </a:t>
                      </a:r>
                      <a:r>
                        <a:rPr lang="nl-NL" sz="2400" b="0" err="1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Secretariat</a:t>
                      </a:r>
                      <a:r>
                        <a:rPr lang="nl-NL" sz="2400" b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 &amp; </a:t>
                      </a:r>
                      <a:r>
                        <a:rPr lang="nl-NL" sz="2400" b="0" err="1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the</a:t>
                      </a:r>
                      <a:r>
                        <a:rPr lang="nl-NL" sz="2400" b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 Project Manager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539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sz="240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l-NL" sz="2400" b="0" err="1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Key</a:t>
                      </a:r>
                      <a:r>
                        <a:rPr lang="nl-NL" sz="2400" b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nl-NL" sz="2400" b="0" err="1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Documents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4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sz="240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l-NL" sz="2400" b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General </a:t>
                      </a:r>
                      <a:r>
                        <a:rPr lang="nl-NL" sz="2400" b="0" err="1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aspects</a:t>
                      </a:r>
                      <a:r>
                        <a:rPr lang="nl-NL" sz="2400" b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 of project </a:t>
                      </a:r>
                      <a:r>
                        <a:rPr lang="nl-NL" sz="2400" b="0" err="1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implementation</a:t>
                      </a:r>
                      <a:r>
                        <a:rPr lang="nl-NL" sz="2400" b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 </a:t>
                      </a:r>
                      <a:endParaRPr lang="nl-NL" sz="2400" b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927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sz="240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b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Communication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99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sz="240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400" b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</a:rPr>
                        <a:t>JEMS - Monitoring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646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sz="240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400" b="0" dirty="0" err="1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Conclusion</a:t>
                      </a:r>
                      <a:endParaRPr lang="nl-NL" sz="2400" b="0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916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4913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44CAA9DE-9EF4-4EC4-9423-DC6D90FAA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5400" err="1"/>
              <a:t>Introduction</a:t>
            </a:r>
            <a:endParaRPr lang="nl-NL" sz="540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7FAF613-A8B0-45EE-B120-007B105562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31337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kaart, tekst, atlas&#10;&#10;Automatisch gegenereerde beschrijving">
            <a:extLst>
              <a:ext uri="{FF2B5EF4-FFF2-40B4-BE49-F238E27FC236}">
                <a16:creationId xmlns:a16="http://schemas.microsoft.com/office/drawing/2014/main" id="{9BF21127-8893-9689-EE26-82257F0AEA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81"/>
          <a:stretch/>
        </p:blipFill>
        <p:spPr>
          <a:xfrm>
            <a:off x="3401591" y="1267268"/>
            <a:ext cx="4992806" cy="4761779"/>
          </a:xfrm>
          <a:prstGeom prst="rect">
            <a:avLst/>
          </a:prstGeom>
          <a:ln>
            <a:noFill/>
          </a:ln>
        </p:spPr>
      </p:pic>
      <p:sp>
        <p:nvSpPr>
          <p:cNvPr id="2048" name="AutoShape 39" descr="data:image/jpg;base64,/9j/4AAQSkZJRgABAQEAYABgAAD/2wBDAAUDBAQEAwUEBAQFBQUGBwwIBwcHBw8LCwkMEQ8SEhEPERETFhwXExQaFRERGCEYGh0dHx8fExciJCIeJBweHx7/2wBDAQUFBQcGBw4ICA4eFBEUHh4eHh4eHh4eHh4eHh4eHh4eHh4eHh4eHh4eHh4eHh4eHh4eHh4eHh4eHh4eHh4eHh7/wAARCADWA1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KooooAKKKKACiiigAooriPjF8QbT4e+G01Ga2a6ubhzHbQg4DMBkknsBSk1FXZ0YXC1cXWjQoq8paJHb0V8V638e/iRqFy0lvq0Omxk8RW1shAH1cMas6B+0F8Q9OmU313aarFn5luIFUkexTGPyNYfWYH2j8O81VPm5oX7Xd/yt+J9l0V5J8Nfjt4W8VSxWGo50XUnwFjncGJz6K/8AQ4r1pSGAZSCD0IraM1JXR8hj8uxWX1PZYmDi/P8AR7P5C0UUVRxBRRRQAUUUUAFFFFABRRRQAUUUUAFFFFABRRRQAUUUUAFFFFABRRRQAUUUUAFFFFABRRRQAUUUUAFFFFABRRRQAUUUUAFFFFABRRRQAUUUUAFFFFABRRRQAUUUUAFFFFABRRRQAUUUUAFFFFABRRRQAUUUUAFFFFABRRRQAUUUUAFFFFABRRRQAUUUUAFFFFABRRRQAUUUUAFFFFABRRRQAUUUUAFFFFABRRRQAUUUUAFFFFABRRRQAUUUUAFFFFABRRRQAVieMvC2h+LtIbS9ds1uYM7lOcMjeqnsa26KTV9zSlVnRmqlN2ktmtz5I+NXwMk8I6XN4g0C8kvNNiOZopR+8hBPXI+8K8Rr7p+Puq22k/CjW5LgrmeHyI1P8TseB/M/hXwtXBXgoy0P3TgnNcXmOBlPFO7i7J99F+QV9Bfs1fFu8t9Ut/B/iS7ae0uCI7G4lbLRP2Qk9VPb0NfPtOikeKVJY2KOjBlYHBBHQis4TcXdHvZvlVDNMNLD1lvs+qfdH6R0VzXwv14+Jvh/outuQZbm1Xzcf89B8r/+PA10temndXP5ur0ZUKsqU94tp+q0CiiimZBRRRQAUUUUAFFIxCgliAB1JrE1TxPpliSgkM8g/hj5/WuPGY/DYKHtMRNRXmzWlRqVnywVzcorgrzxpeyEi1gjiHYt8xrLm8R6zIeb11HooAr5DE+IWVUnampT9Fb82j06eSYiXxWR6jRXlK65qynIv5s/WtGw8XapAw88pcJ3DDB/OssP4jZbUly1ISiu+j/J3LnkVdK8Wmei0Vk6Fr1lqy7Y2McwHMbdfw9a1q+3wmMoYykq1CSlF9UeRVpTpS5ZqzCiiiukzCiiigAooooAKKKKACiiigAooooAKKKKACiiigAooooAKKKKACiiigAooooAKKKKACiiigAooooAKKKKACiiigAooooAKKKKACiiigAooooAKKKKACiiigAooooAKKKKACiiigAooooAKKKKACiiigAooooAKKKKACiiigAooooAKKKKACiiigAooooAKKKKACiiigAooooAKKKKACiiigAooooAKKK85+Pnj6PwP4OkNvIv9q3oMVomeV9X/CplJRV2dWCwdXG4iGHoq8pOx4h+1d46XXPEcfhjT5t1lprEzFTw83f8uleH0+eWSeZ5pnLyOxZmJyST1NMrzZycndn9H5Vl1PLcJDDU9or731fzCiiipPRPs/8AZTkd/g3p6tnEdxOq/TzCf5k16tXA/s+6U+j/AAg0C2lXbJLAbhgev71i4/RhXfV6dP4EfzVntSNTM8ROOznL82FFFFWeUFFFFABVHWNUtdLt/NuH5P3UHVqi8QavBpNoZHw0rcRp6mvNNRvbi/uWuLmQsx/ID0FfFcU8W08pXsKHvVX90fN/oj1suyx4l889I/maGueIb7UmK7zDB2jU/wA6xqKK/E8ZjsRjarq4iblJ9z6ylRhSjywVkFFFFcpoFFTW9tcXDbYIZJD/ALKk1qW3hfWZsf6MIx/ttiu3C5bjMX/ApSl6JsyqV6VP45JGVazSW1xHPCxV0YMpFevwv5kKSYxuUNj61xOm+DLn7SjX00YiUgsqHJb2ruBwMDpX65wFlOOy+nWeKi4qVrJ+V7vy6HzOc4mjWlH2bu1cWiiiv0I8QKKKKACiiigAooooAKKKKACiiigAooooAKKKKACiiigAooooAKKKKACiiigAooooAKKKKACiiigAooooAKKKKACiiigAooooAKKKKACiiigAooooAKKKKACiiigAooooAKKKKACiiigAooooAKKKKACiiigAooooAKKKKACiiigAooooAKKKKACiiigAooooAKKKKACiiigAooooAKKKKACiiigCvqV7badp89/eSrFbwRmSRyeAoHNfCXxe8aXXjjxldarIzC1QmO0jzwkY6fiete3/ALXPjs2tjD4L0+bEtwBLelTyE/hT8etfMFcWIqXfKj9i4AyL2FB4+qven8Pku/z/AC9QooormP0gK6b4X+Fbjxl4307Q4VYxSSB7lx/BCvLn8uB7kVzSqzMFVSzE4AA5Jr7M/Zv+HI8GeF/7S1KEDWtSUPNkcwx9Vj/qff6VpSp88j5vijO45RgpTT9+WkV59/lueqW0Mdvbx28KBI41CIoHAAGAKkoor0j+em23dhRRRQIKr6jdw2NnJdTthEGfqfSrFefeO9W+1Xv2GFv3MJ+bH8Tf/WrweI86jlGClW+09Iru/wDgbs7cBhHiqqh06mLrGoTalfPczHqflXso9Kp0UV/O9evUr1JVajvJ6tn28IRhFRitEFFFb/hfw9LqjiefMdqD17v7CujL8vxGYV1Qw8byf9XfkRWrwoQc5uyM7StLvNTm8u1iJH8TnhV/Guz0nwhY2wD3hNzJ6HhR+FdBaW0FrAsNvGsaKOABU1fs+ScD4HARU8QvaVPPZei/V/gfK4vN61Z2p+6vxI4IYYECQxJGo6BRipKKK+1jFRVoqyPJbb1YV8q/tg+LPEFj470/RbDVLm0s49PS42QyFd0jO4JOOvCjFfVVfFf7Xd6l18ZLiFWybSyghb2OC/8AJxXr5NBSxOq6M8jOZuOG0e7RsfB79oLWNEuIdL8YSSanphIUXJ5mhHrn+Iexr6y0rULLVdOg1HTrmO5tLhA8UsZyrA1+atfQn7IPj64sdebwVqE5ayvcvZ7j/q5QMlR7MP1xXo5plsOR1qSs1ujzsrzOfOqNV3T2Z9YUUUV8yfThRRRQAUUUUAFFFFABRRRQAUUUUAFFFFABRRRQAUUUUAFFFFABRRRQAUUUUAFFFFABRRRQAUUUUAFFFFABRRRQAUUUUAFFFFABRRRQAUUUUAFFFFABRRRQAUUUUAFFFFABRRRQAUUUUAFFFFABRRRQAUUUUAFFFFABRRRQAUUUUAFFFFABRRRQAUUUUAFFFFABRRRQAUUUUAFFFFABWd4k1a10LQb3WLxwkFpC0rk+w6Vo14L+2F4oNj4ZsvDNvJtl1B/NmAPPlr2/E1FSXLFs9TJculmWOp4Zfaevpu/wPmrxfrl34k8S3+t3rFpruZnwf4R2H4DFZNFFeYf0lTpxpQUIKyWiCiitfwboF74o8TWOhWCkzXcoTOMhF/iY+wGTQFWpGlB1JuyWr9D1r9lf4df29rf/AAlmrQbtO0+TFsjDiacd/cL/AD+lfWdZfhLQrHw14dstD06MJb2kQRfVj3Y+5PNatelSp8kbH87cRZ1PN8bKs/hWkV2X+b3YUUUVoeEFFFFAGZ4l1AabpMs4P7wjbGP9o15YzMzFmJJJySe9dP8AEK/87UUskb5IBlv94/8A1v51y9fhHHObPG5k6MX7lPT59X+nyPscnw3saCk95a/5BRRUtrDJc3EcES7ndgoFfGwhKclGKu2eq2krs1PCujNq1784ItozmRvX2r0uGOOGJYolCIowoHYVV0XT49N0+O1jAyBlz6t3NXa/oLhbh+GT4RKS/eS1k/09F+Z8TmONeKqafCtgooor6c88KKKKAGTyxwQvNM6pHGpZ2Y4CgDJJr87viPr58UeO9Z1/JKXl27xZ6iMHCD/vkLX0/wDtY/EaHQfDL+D9MuAdV1SPbclTzBbnrn3f7v03H0r5Ar6fJMM4QdWXXb0Pl88xSnNUY9N/UK3vh7ey6b450S+hYrJDexMpH+8Kwa6z4QaTJrXxM0DT0UkPexl8DooOWP5CvarNKnJvax4tFN1Ipb3R+hFFFFfnx+hBRRRQAUUUUAFFFFABRRRQAUUUUAFFFFABRRRQAUUVm+J9d0rw1oV1rmtXaWlhaJvmlYE7R9ByT7CgDSorjPhx8TvCPxCNz/wit5dXqW2PNlaymiRSe251AJ9q7OgAooooAKKKKACiiigAooooAKKKKACiivPvGnxk+H3hDxKnhvWtZkTVWC4toLSWdst90fIp5Pp1oA9BoqK1mW4to50V1WRQwDoVYA+oPINS0AFFFFABRRRQAUUUUAFFFFABRRRQAUUUUAFFFFABRRRQAUUUUAFFFFABRRRQAUUUUAFFFFABRRRQAUUUUAFFFFABRRRQAUUUUAFFFFABRRRQAUUUUAFFFFABRRRQAV8Q/tIa8dd+K2pbX3QWWLWLnj5RyfzP6V9q6ncC1025uicCKJnz9ATX53azeNqGr3l8xJa4neU5/wBpif61y4qWiR+leG+EU8TWxD+ykl8/+GKlFFFcZ+wBX0z+x34PWO0vfGV3F88pNtZkjoo++w+p4/Cvmuzt5bq7htYV3SzSLGg9WJwK/QTwFocPhzwdpeiwKAttbqrHHVsck++a3w8Lyv2PgfEDM3hsAsNB61H+C3+/Q3KKKK7z8TCiiigAqO4lWGCSZzhUUsT9KkrC8cXX2bQJVBw0xEY/Hr+ma4syxiwWEqYh/ZTZth6Tq1Yw7s87vbhrq7luH+9I5aoaKK/mOc5VJOcnq9T79JJWQV1/w803fNJqMi8J8sefXua5FFLOFUZJOBXrGh2a2OlQWwGCqgt9T1r7fgLKljMw9vNe7T1+b2/z+R5Oc4n2VDkW8vyL1FFR3EqQQSTyttjjUux9ABk1+5HyBJRXht/+0x4JtpJI49N1adkYr8qKM4Pua5fXf2phsK6J4Xbcej3c4GPwXOfzrvhlmKl9g4J5nhY/bPplmCqWYgAdSa8Y+M/x20Twnbz6X4dkh1TWyCuVO6G3PqxHUj+6PxxXzn44+MPjzxajwXurtaWjdbezHlIR7kcn88VwFethMkUWpVnfyPJxeeOScaKt5st6zqd/rOqXGqapdSXV5cuZJZZDksT/AJ6dqp0UV76SSsj55tt3YV9IfsY+Dnl1G+8aXcREUCm2syR1cj52H0HH/Aq8U+HHg/VPG/ii20TTIid7AzS4+WGPuxr758I6Dp/hjw5ZaFpkey2tIwi8cse7H3Jya8bOcWqdP2Ud3+R7WTYN1KntpbL8zWooor5Q+sCiiigAooooAKKKKACiiigDnNW8deDdI1CXTtU8UaRZXkOBJBNdIjpkAjIJyOCD+NVf+FmfD3/odNB/8Dk/xr4j/aS05dY/ar1jSXlMS3l9ZW5kAyVDwQrnHfrXsH/DGuj/APQ833/gAv8A8XTGfQNr8RPAl1cx21t4v0SaaVgkcaXiFmY9ABmuor5n8L/slaTofiPT9Zj8Z3kzWVwk4jNkoDFTnGd/FfTFIQUUUUAZXiDxFoPh6OKTXdYsdNSUlY2uZljDkdQM9a8d+Ov/AAhvxP0+w0f/AIWxoek6TFMJbqGOZHa4I6DO4YwM9jzXHf8ABQv/AJFzwt/1+S/+gVyPwh/Zi0zxz8PtL8UT+LLuykvYy5hSzVwvPruGaYz6O8E+I/hH4O8OWug6D4o8PWtnbrgAXseXPdmOeSfWu60TVtL1uwW/0fULa/tGJVZreQOhIOCMivmT/hjXR/8Aoeb7/wAAF/8Ai692+DXgOD4b+Brfwtb6jJqEcMskgneIITvYtjAJ9aQjs6KKKACuUl+JHgCKVopPGWho6MVZTeoCCOo611dfmz8MvBNr8Qvjk/hS9vJbKC7ubxmmjUMy7FkccH/dxQB99J8Sfh+7BV8Z6EWPAAvU/wAa6SwvrO/t1uLG6huYmGQ8ThgfxFfMN5+xvobW7fZPGV8k2PlMlopXPvhq8jvI/iN+zX8QbVDetNp053qqOTbXkYPzDaejD8xTGfoFRWR4N1+x8U+FtO8Q6c261v4FmT1XPVT7g5H4Vr0hBSHgZpaZN/qX/wB00AcpefEbwLGJoR400GG4Xco33ifI445Gex7V498NfC/wu8PeOtQ8ceJfiVoXiTXbmZpYZZZ40SAnqQu45PYHsK+avh14Fg+I3xrvvC9xqEmnxzXN1IZkjDkbXPGCRXvf/DGuj/8AQ833/gAv/wAXTGfQmm+PfBWp30Vjp/irR7q6mO2OGK7Rnc+gAPNdLXzt8Of2W9L8G+NtL8Tw+Lru7k0+YyrC1mqh/lIxnccda+iaQgooooAy/EPiLQfD0UUuu6xZaakzFY2uZljDkdQM9axv+FmfD3/odNB/8Dk/xrwb/gob/wAix4T/AOv2f/0Ba5X4Mfsz6F47+Gej+LLvxJfWk9+kjNDHArKu2V04JPouaYz6ps/iD4GvJ1gtfF2izStwES8Qk/rXSxukiB42V1PQqcg18jeN/wBkO2sfDd5feHvFFxc31vE0iQXFuFWXAzt3A8GmfsI+P9audbvvA+pXk11ZC2NxZ+axYwspAKgnopB6e1Aj6+ooopAFFFJQBj+IPFXhrw/LHDrmu6dpskq7o1ubhYyw9Rk1f0rULHVbCK/028gvLWUZjmhcMjD2Ir4L+Od1qnxf+O+rWOh/v4NMglSDnKiOFSXYfU/qa9g/YK8YteeGdU8FXkh8/TZfPt1Y8+W55H4Nn8xTA+nqKKKQBXP61428IaLqD6fq/iXSrC7QBmhuLpUcAjIOCfSugrwf4x/s36d8R/Hd14quPFF1p8lxFFGYEtFcDYoXOSw64oA9L/4WZ8Pf+h00H/wOT/Gj/hZnw9/6HTQf/A5P8a+H/wBpX4NWfwl/sP7Jrk+qf2n5+7zIBH5fl7OmCc53/pXoHwx/ZZ0vxf4B0fxNN4vu7STUbcTNCtmrBMkjGdwz0pjPrvQNe0XxBbvcaHqtnqMMbbXe2lEiq3oSK0q86+BPwttfhV4fvdItdXl1Nbq488ySQiMqcYxgE16LSEFMlkjhieWV1SNFLMzHAAHUmn1l+Lf+RV1f/rxm/wDQDQBX0Lxf4W128az0bxDpmoXCqWaK3uFdgPXANblfDH7CX/JY7/8A68JP519z0AFFFFABXPeLfG3hLwnGG8R+INO03d91Z51Vm+g6muL/AGmfih/wrLwEbqy2NrOoMYLBW5CnHzSEdwoI/EivnL4H/A3Wfi+svjrx1rd7HY3UreW2d090QcEgnhVByB9OBQB9R6L8ZvhhrF4tpZeM9KM7naiSTBCx9Buxmu9jdJEDxsrowyGU5BFfM/jP9kPwpPpEh8KaxqNnqKoTGLxxLHI3YHABX681w/7MPxP8ReBPiJ/wq3xtNN9je5NlEs7ZazuM4UAn+BjgenII4pgfaVFFFIAqnq+p6fpFhJf6pewWVrHjfNO4RF+pNXK8i/a+/wCSC67/ANs//QhQB6N4f8TeHvEPm/2FrVhqXlY8z7NOsmzPTODxWvX5pfAP4gX3w38e2WtjzP7NnbyL1P4ZIyeT9R1r9JNLvrXU9Ot9QsZlmtriNZIpFOQykZBoAy5/GPhS31r+xZvEWmR6lvEf2VrlRLuPQbc5zW7Xwh48/wCT01/7DMX9K+76ACiiigAooooAKKKKACiiigDm/idcNa/D3XrhTgpYyH9K/P6vvv4uxtL8MfEUa9TYSfyr4ErixXxI/YPDVL6rXfXmX5BRRRXMfpR3PwG0ldY+K+h20i7o45/Of6IMj9cV92V8ffsh26y/FN5mGfKsJSPYkrX2DXdhl7tz8T8RK7nmcafSMV+LYUUUV0HwIUUUUAFcT8SrjMtrag9AXI/Qf1rtq808czed4imXtGqoPyz/AFr4rj/FexyhwX25Jfr+h62S0+fEp9k3+hh0UUV+En2Br+EbT7ZrsCsMoh3t+FeoVxfw2tubq7I9EH867Sv3TgHBLD5UqrWtRt/JaL8j5DOq3PieXsFRXcKXNrLbyfclRkb6EYNS0V9ueQfnZ8RfDt94V8Zajo19GyPDMxQkcOhOQw9sVz1ffXxX+GHh74hWKrqKNb30S4gvIh86+x9RXzp4g/Zq8cWU7/2XcWGpQD7reZ5bY+hr6/CZrRqQSqO0j4/GZTWpzbpq8TxCivTLn4F/EyHP/FPtLj/nnKprnta+HPjnRkL6h4X1KJR/EIt4/wDHc13xxNGXwzX3nnyw1aPxQf3HKUU51aNyjqysDggjBBptbmJ7D+zz8WNJ+HaX1nqmkSTx3sisbmHHmIAMYIPUd6+pPBXxJ8G+LkX+xtageYjmCU7JB/wE1+fVSQTS28yzQSvFIpyroxBB9iK8vF5VSxEnO9pM9TCZtVw8VC14o/TCivjb4WftA+I/DckVj4iL6xpgwu5z++jHs3f6Gvq3wZ4q0Pxdo6apoV8lzC33lB+aM+jDsa+bxeAq4Z+8tO59LhMfSxS9169jcoooriO0KKKKACiiigAooooA/PT9pfUJNJ/an1rVI4RM9ne2c6xk43lYITj8cV6V/wANeeKP+ieW/wD4ESf/ABNcJ8dFV/2x7lHUMratp4IIyCPKgr7s/sXRv+gTYf8AgMn+FMZ4l8Afj1rXxK8ayaBqHhOLSoltXn85ZXYkgjjBA9a99qra6dp9rJ5lrY2sD4xujhVTj6gVapCCiiigD5X/AOChf/IueFv+vyX/ANArz/4WftJa/wCCvA2neGrTwXDfw2aFVnaZwX59AuK9A/4KF/8AIueFv+vyX/0CvSf2WdL0y4+BnhyWfTbOWRoTlngViefUimM8d/4a88Uf9E8t/wDwIk/+Jr6k+H+uTeJvBOj+ILi1FpLqFpHcPCCSIywzjJq7/Yujf9Amw/8AAZP8KuxRxxRrHEixoowqqMAD2FIQ+iiigAr4E/ZZ/wCTrLX/AK76h/6Klr77r4E/ZZ/5Ostf+u+of+ipaYz77r50/b40+C4+FGn37KPOtdTTY3fDKwI/l+VfRdfJH7enjrTLrT9L8D6ddR3F2lz9qvBG27ywFKqhx3JOce1JCPRv2Ir6a8+BVtHMxItb6eGPPZflbH5sa9xryv8AZU8NXHhj4JaLa3cZjubsNeSIRgr5h+X/AMdCn8a9UoAKZN/qX/3TT6ZN/qX/AN00Afmv4H8bXnw/+Md/4lsdMXUpobm5QQMxUEM55yATXtX/AA154o/6J5b/APgRJ/8AE1xH7MVvBc/tOzxXEMc0ZlvMrIoYffPY190f2Lo3/QJsP/AZP8KYzxH4A/HrWviV43k8P6h4Ti0qJLN7jz1ldiSpUbcED+9Xv1VbXTtPtZPMtbG1gfGN0cKqcfUCrVIQUUUUAfLP/BQ3/kWPCf8A1+z/APoC1j/A39o7wb4I+FWieFtUsdSkvLFJVkaJAVO6V3GPwYVsf8FDf+RY8J/9fs//AKAtdX+zD4B8F6x8CvDWpap4Z027vJo5jLNLCCz4nkAyfoAKYzkPH37W2gXHhq8s/DGi37ahcRNHHLcYVIyRjcR1OKk/Yd+GWoaOl3481by0N7B5FlEHDHaSCznHToBj3r0T4ufA3wFrngnU10/w9Z6dqUVu8lrcW67GV1GRn1HHNeO/8E+9e1Btd8QeG5Lh3sRaLdJGzZCOHC8DtkNQB9iUUUUhBXCfHrxcngn4V61rW8LceSYbYZ5Mr8DH6n8K7uvj39vPxbJf67o3gPT3LmLFxcIp+9I/CLQBo/sE+E2lg13xxqEfmPcv9kgZx94dZD+JOPwrg7SR/gv+1q8ZJi0ye88tuwNvOcgn6Eg/hW14Q+GP7TGgaDb6f4f1hNO0/HmRwR3qKF3cnjb1rg/jt8P/AIu6XaQeLPiLOt8Ay2q3AuBIy9SAcAcdaYz9DUZXRXUgqwyCO4p1eZ/sz+Mh41+EWkahLKHvbaP7Jd88+YnGT9Rg/jXplIQUUUUAfI3/AAUS6+Cv+33/ANo17v8As3/8kM8Jf9g9f/QjXhH/AAUS6+Cv+33/ANo17v8As3/8kM8Jf9g9f/QjTA9CooopAFZfi3/kVdX/AOvGb/0A1qVl+Lf+RV1f/rxm/wDQDQB8WfsJf8ljv/8Arwk/nX3PXwx+wl/yWO//AOvCT+dfc9DBhRRRQB8R/wDBQG/nl+JOi6cWPkW+liRV7bmkfJ/ID8q+vvh5plvovgTQ9KtVVYbWwhjXHsg5r5h/4KCeFrlrrQPGMMTPAImsLhgOEIYumfrub8q9z/Zv8bWPjb4VaRdQ3CPfWdulrfRZ+ZJUGCSPQ4yPrTGek18H/tuWUej/AB9t9Qsf3U93p1teOy8HzFd4wfriNa+7pZEijaSR1RFBZmY4AA6kmvgH4wag3xm/aaTT9AY3Fq08Om2sqjIMUZJeT/dyZGz6UIEfemiXTX2jWN64w1xbxykehZQf61cqO3hjt7eOCJdscaBFHoAMCpKQgryL9r7/AJILrv8A2z/9CFeu15F+19/yQXXf+2f/AKEKAPnf4P8Aw0i+Iv7OGuR20S/2xp9+09k+OSQvKfQiu8/Ym+JcpSf4Z+IJWju7Qs1h5pw2Afmi+oPStr9gT/kmOq/9hD/2WuA/a08DX3w/+IFj8UPCqtbwT3CyTeWMCK4Hc47NTGc948/5PTX/ALDMX9K+76/OrSPFK+NP2lNG8SrCYWvdRgd0PZsAH9a/RWhgwooopCCiiigAooooAKKKKAM/xHZrqOgX9iwyJ7d0x9VNfnhfW8lpez2soxJDI0bD3Bwf5V+j9fDv7Q/h5vD3xS1ONU2292wuoeOMN1/XNcuKjomfpnhtjVGvWwz+0k18t/zPPKKKK4z9ePZ/2P5lT4oTxE8yWEmPwK19fV8Ofs66oulfFzRpJG2x3DNbsfZhx+oFfcdd2Gfun4j4h0XDNIz6SivwbQUUVgeN9QutP02NrVijSPtLjqBissxx1PAYWeJqL3Yq+m58RQoyrVFTjuzforiPCXiadrtbPUpt6ycJI3UN6Gu3rlybOsNm+H9vQ9Gnun5mmKwlTCz5JhXkuuyedrN5J6zMPwBxXrLfdP0rx24bzLiR/wC85P618P4l1bUcPT7uT+5L/M9jII+9OXoR0UUo5OK/Iz6U9J8DQeT4fibHMjF63aqaPF5Gl20Q/hiX+VW6/pvKcN9WwNGj/LFL8D4DE1PaVpS7thRRRXoGAUUUUAFIQCMEZFLRQBwfxD+FHg7xpauL7TY7W9I+S7tlCSKffHBHsa+Pfiz8N9c+Hmsi11BfPspifst4g+SQeh9G9q+/qwvHfhbS/GPhm60LVoQ8M6na+Pmjfs6nsQa9PA5lUw8lGTvH+tjzMfltPERbirS/rc/Oiitnxt4dvvCnim/8P6gv7+zlKbsYDr1Vh7EEGsavsIyUkpLY+NlFxbi90FdR8OPG+t+Btfj1TSLhguQJ4CfkmXuCP61y9FE4RnFxkrocJyhJSi7NH6HfDfxnpXjnwzBrWluBuG2eEn5oX7qa6avhT9n3x/P4H8bQedK39lXzCG7TPABPD/UGvumKRJYlkjYMjgMrDoQehr4vMcH9Vq2Wz2PtMuxv1qld7rcdRRRXAegFFFFABRRRQB8l/FH4K+Pdc/aRm8Z6fp9u+jtqNnOJDOA2yNIgxx9VNfWlFFABRRRQAUUUUAeDftgfDjxT8RNG0K28MWkVxJaXEjzB5QmAVwK8V0j4R/tH6Rp8Wn6Zf3FpaRDEcMWo7VUewr7joouB8T/8K1/ae/6DV7/4Mq+jP2ctF8caF4Eks/H1zLcaqbp2DSTeadh6c16ZRQAUUUUAFfCcXwG+Nmj+MbrxB4dgjsbr7RM8FxDdhXVXLA9u4OPxr7sooA+Lbn4dftR6hEbW78QXjRPwwfUsDH4Cuo+D/wCyzPZa7Dr/AMRNShv5InEgsoWLq7joXc9R7V9VUUXAaiqiBEUKqjAAGABTqKKACmyAtGyjqQadRQB8JSfAP406f4uvta0G3js5pLmV4porwK+1mJ/lWr/wrX9p7/oNXv8A4Mq+2KKdwufJHw18A/tDWHjzRrzxBq13JpUN0rXSNqG4FO/HevreiikAUUUUAeD/ALYXw58U/ETQ/D9r4XtYriWzuZZJhJIEwrKAP5V3f7PnhvVfCPwe0Dw7rcKQ6hZxyrMituALTSMOfowrvaKAINQhNxY3FuvBkiZB+IxXy1+zD8JPiJ8N/ilNqGradb/2Vc28ltLLHOCcZyrY+qivqyigAooooARiQpIGSBwPWvkrS/gr4/8AEX7Qg8Z+MLC3i0r7eblsThjsU/u1A/AV9bUUAIK4/wCM/hFfHHw11nw4FUz3EBa2LdpV5X6cjH412NFAHzl+yJ8P/iJ8OtR1fTfEthDFpN6iyxsk4fZMvHT3GP8Avmvo2iigAooooA+ev2xfhj4t+Ix8M/8ACL2cNx9g+0+f5koTbv8AK2/X7pr1b4MaHqHhv4W+HtC1WNY72ytBFMqtkBsnvXX0UAFFFFABVDxDby3mgahaQAGWa1ljQE9WKkD+dX6KAPlj9lX4O+OPAfxHu9Z8R2EEFnJaPGrJMGO4njivqeiigAooooAyPGPhzSfFnhy80DW7Vbmxu02SKeo9GB7EHkGvkXWPgL8XPhr4hm1T4Y6tNeWrn5fImEcxXP3XU/K31r7RooA+KNV8P/tSeO4P7F1hb6zspfll8yZIY2H+1tJJr3H9nX4F6Z8L4H1S+nTUfENxHse4C4SBT1RB/M969mooAKKKKACvPP2ifDGreMPhPqugaHCk19cbPLRm2g4bJ5r0OigDxj9krwH4j+H/AIHv9L8S20dvczXnmoqSbwVx616X468M6d4w8KX/AId1SISW15EUJI5RuzD3BrcooA+IfAX7OnxG8O/FHStSlsrWTTLHUFkM4nGWjB+9j6V9vUUUAFFFFABRRRQAUUUUAFFFFABXg37YHhU6h4Ys/E1tHmbT38uYgc+U3f8AA17zVDxDpdtreh3mk3iB4LuFonBHYjrUVI80Wj1MmzGWW46niV9l6+nX8D86aK1vGGh3XhrxNf6JeKVltJmTJ/iHY/iMVk15h/SVOpGrBTg7p6os6XeTadqVrf25xLbTLKh91II/lX6D+EtXg17wzp2sWz7o7u3SQH3I5r876+qf2PfFX27w5e+FrmTM1g/mwAnrE/Ufgc/mK6MNK0rdz4HxDy118FHFRWtN6+j/AODY98rF8Z2v2rw/PgZaLEi/h1/TNbVNkRZI2jcZVgVI9QavH4SOMwtTDy2kmvvR+OUajpVIzXRnjVei+Cta/tC0+y3Df6VCOp/jX1+vrXBajbNZ389q/WNyv196SwuprK8juoG2yRnI9/avwLIM4rZFj+aS929pr+uq6fd1Ps8bhY4yjZb7pnrs3+qf/dNeN161pt9DqemLdQ9GUhl7q3cV5LX1niPWhXjhKtN3i1Jp/wDgJ5uRRcHUjJaq36hU9jGZb2GMfxOB+tQVqeFYvN8QWi9QJAx/CvzvAUfb4qnS/mkl97PcrT5KcpdkepKAqhR0AwKWiiv6gPz0KKKKACiiigAooooAKKKKAPl39tjw3HFeaN4qhjCmYNZ3BA6kAsn6b/0r5tr7P/bAgjl+EMkjgFob2Fk9iTt/kTXxhX2OT1HPCq/TQ+NzimoYp266hRRRXqHli19z/s1eJ28TfCywa4k33Vjm1mJPJ2/dJ/Cvhevpj9iHUn8zxDpBb5AI7gD3+7Xk5zSU8M5dj1smquGJUe59OUUUV8gfYBRRRQAUUUUAFFFFABRRRQAUUUUAFFFFABRRRQAUUUUAFFFFABRRRQAUUUUAFFFFABRRRQAUUUUAFFFFABRRRQAUUUUAFFFFABRRRQAUUUUAFFFFABRRRQAUUUUAFFFFABRRRQAUUUUAFFFFABRRRQAUUUUAFFFFABRRRQAUUUUAFFFFABRRRQAUUUUAFFFFABRRRQAUUUUAfOf7X3gkywW3jSxhy0YEF7tH8P8ACx+nSvmav0X13TLTWtHu9KvoxJbXUTRyKR2Ir4J+Ivhe88H+Lr7Q7tT+5cmJyOHjP3WH4Vw4iFnzI/ZuAM6+s4Z4Go/eht5x/wCB+Vjnq7L4L+KG8I/EXTNUZyts0nkXPPBjfg5+hwfwrjaK507O595isPDFUZ0ai92SafzP0jjdZI1kQ5VgCD6inV5v+zp4q/4Sj4Z2TTSb7yw/0S4yeSVHyk/VcGvSK9SMuZJn80Y7CTweJnh6m8W0cF8RbHytQivlX5Z12t/vD/62Pyrla9T8T6f/AGlo80CrmVRvj/3h/jyPxry08HB4NfhXHWVvBZm6sV7tT3vn9r8dfmfTZPiPa4dRe8dP8i/pGsXulrKtsy7JVwysMjPqPes+iivkqmJrVKcKU5Nxjey7X3senGnGMnJLV7hXReAIvM14P2jjY/0rna7T4bWxxdXZHXCD+Zr3eEcM8RnFCPZ3+7U48zqcmFm/l952dFFFf0OfDhRRRQAUUUUAFFFFABRRVfUby106wnvr2dILaBDJLI5wqqBkkmhK4N2PB/21dbjtvBulaErjz72785l/6Zxqc/8AjzLXyXXc/G7xxJ498eXWrRllsIh5Fkh7RKfvEerHJ/Idq4avt8vw7oYeMXvuz4bMcQsRiJSjtsgoooruOIK98/YqZh471VR902Iz/wB9V4HX0h+xDp7nVPEGplfkWGOEH3zn+VcGZtLCzO/K03i4H1JRRRXxJ9uFFFFABVLXdSh0fRL7VrlJXgsreS4lWJdzlUUsdo7nA6Vdpk8Uc0LwyqHjkUqynoQRgigDifhN8UvCvxNt9Qm8My3TCwdFnWeLy2G8HaQO4+U/lVr4p/ETw38N9Dg1fxLLOlvcXAt4xBHvZnKlunphTXzL+yS0ngf9o3xV4BuGZY5Vnt4g38bQSbkb8Y95/GtT9sprnxp8WfBvw10+Uq7DzZcDIVpW2hj/ALqox+hpgfSfw78Y6L478LweI9AlkkspmZB5ibXVlOCCO3/165/4mfF/wf8AD7W9P0bXpLw3l+u6FLeDzOMgDPPGSa8j/YM1ea30rxR4JvjsuNNvfOWM9Rn5JPyKL+dcn4qj/wCFjfttWum486y0mWNHH8JSFfMb9SR+FAH2PC/mRJJtZdyhtrDBGexrnfiP420LwD4Zk8QeIZpI7NHWPEab3ZmPAA710tfJv7X2qXHjP4o+FfhZpjlwZkkulU/xOcD8lyaQHv3wq+Jfhf4labdX3hqad0tZBHMk8ex1JGRx6V2lfHHwXB+Dv7T+o+BJ5XGl6oohgZz97I3Rt/MV9j0AcL8WPip4W+GcVjJ4ma8C3zMsP2eHzOVxnPPHWuw0m+g1PS7bUbXd5FzEsse4YO0jIyK+WP8Agod/x4eE/wDrrP8AyWvpL4d/8iHoX/XhD/6CKAN+uc+IvjLR/AfhafxJrxnFjC6I/kx72yxwOPrXR14t+2p/yQLVP+vm3/8ARgoA9I+Hfi/SPHXhO18TaEZzYXTOsZmj2NlHKHI+qmuhrxv9jD/k3nQf+ut3/wClEleyUAFedfFP4zeA/hzILXXtTaXUCu5bG0TzJsepHRf+BEVufFnxSvgv4c634mKqz2VqzxK3RpDwg/FiK+Zf2RvhrZ/EG91b4leO4xrLteNHBHc/MkkuAzuw7gZUAdPyoA9A0f8Aa1+G17fJb3lhr+lxscCe4tkZB9djsf0r3TQNY0vXtJg1XRr6C+sp13RTQuGVhXMeMvhX4D8UaFNpV94Z0uJXQrHNb2qRSRHHBVlAIx6dK+b/ANl3WNU+HXxz1j4U6ldNLYTTSJEGPCyqNyMB2LLjP1pgfXmrX0Gl6XdajdbvItomlk2jJ2qMnArz/wCF3xs8C/EbWJtJ8P3Vyt5FH5vl3MPll177fXFdX8Rf+RC13/rwm/8AQDX5y/DyPxL4atYviboWfK0fUI4Z9vbcM4b/AGSMigZ+md7cR2lnNdS58uGNpHwMnAGT/KuJ+FvxW8K/Ei51G38ONeF9PIE/nw7OpIGOeelWfD/izTfG/wAKpPEmlyBobrT5Sy55jfYdyn3Br58/YD/5DXjT/ej/APQmpCPpzxx4m03wf4VvvEmsGUWNkgebyk3NgsFGB35IrO+GHj7QfiL4ffXPDrXJtEmaE+fFsbcAM8fjXNftV/8AJAPFX/XvH/6NSuL/AGDP+SO3X/YTl/8AQVoA9a+KHj3Qfh14cTX/ABE1yLN7lbYeRFvbewYjj0wprzD/AIau+FX/AD01j/wCP+NV/wBvT/kidr/2GoP/AEXNUH7OPw++GmsfBfw7qWueHdFutQmhczSzgb2IkYDPPoBQBqWv7VHwtuLmK3jk1jfK4Rc2ZxknA717pXntv8LPhIs8bQeE/D/mhgU2qM57Y5r0FmCqWYgADJJ7UALRXMf8LB8D/wDQ26L/AOBif41uaTqen6tZLe6XewXlsxIWWFw6kjryKAOJ+LHxd8I/DO5sLfxM16Hvkd4fs8HmcKQDnnjqK4f/AIau+FX/AD01j/wCP+Neb/8ABQMBvE3g0MAQYp8g/wC+le8eGfh78L5fDemSTeE/DDyvZxM7NaRZLFBknjrTGN+Hfxy+HHjrU10vRtaMeoP/AKu2uomid/8AdJ4Y+wOa9Lr4Y+PHhvw/pf7RHh7T/hvbxRXTywvPb2JysUm8dAOnGcivuSHeIk8zBfaN2PXvSEeT+Pf2g/h/4K8UXXh3Wn1IXttjzPKtdy8jPBzWEP2rfhSSAZdYHubI/wCNePeNtPsdU/bht9P1K0hu7Se8RZYZkDI48o8EHg19TSfCr4ayRsjeBvD+CMHFigP5gUxifDf4oeCfiFHJ/wAIvrUd1NEMy27o0cqD1KMAce44rsZ5FhgkmfO1FLHHoBmviDQtIs/Cf7a1to/gglbFLwqYo3LKiNETIhPopz19BX2xq3/ILu/+uD/+gmkI4f4VfF7wj8StQ1Cx8NtemWwRXm8+DYMMSBjnnoa9BPSvjn/gn3/yOHjD/r2h/wDQ3r7Gb7p+lAHnnw6+MXg/x54sv/DOhNfG/sY3kmE0GxdqOEODnnlhXQ/EXxhpvgXw1L4h1i3vZbGFlWZrWHzDGDwGI9M4596+Uf2LP+ThvFv/AF43f/pVHX2PqthZ6rplzpuoQJcWlzE0U0TjIdWGCDQBzfwu+Inhn4j6LNqvhq6kligl8qWOVNkiNjIyvoex9jT/AInfEDw18OtBXWPEt08UMkgiiSNN8kjHsq98Dmvky1bUv2Z/jy0cxnl8J6ofvYJD25P6vGfz/Gp5W1L9pb47hIzNF4Q0huDjAEIPJ/3nI/L8aYz62+H3i7TvG/hqHxBpNvexWM7EQm6h8tnA/iA9PeuY+Knxo8GfDfV7fS/EjX4uLiLzU8i33jbnHXNd/plja6bp9vp9jAkFrbxrHFGgwFUDAFfHX7b8cc3xl8KxTKrRPCiurdCplGQaQj1X/hq74Vf89NY/8Aj/AI10fw5+PfgPx54ni8O6C+om9ljaRfOtti4Xrzmrlr8LPhA1tEzeFPDxJQE8L1x9a2vC3gH4e6Hqq6l4d8P6RaX0alRNbKN6g9ehoA3fFOt2Xhvw9fa7qXmC0sojLN5a7m2j0HesD4U/Ejw58StJutU8NtdG3tZ/Ik8+LYd20NwPoRVf4/f8kZ8Vf9g9/wCleQ/8E+f+SdeIP+wt/wC0koA+mKKKKAPO/hr8YvB/xA8TX/h7QGvje2MTTTedBsXarhDg555YV6JXxh+w9/yXTxd/2Dp//SmOvs+gAryPx7+0J8P/AAV4rvPDWtPqQv7MqJRFa71+ZQwwc+hFeuV8R+PNO0zVv2430/WLaC5sJr23WaKb7jL5CcGgD2P/AIau+FX/AD01j/wCP+Ndv8KPi/4R+Jl5e2vhpr0yWcYkl+0QeWME445qP/hVfwf/AOhU8O/kv+NdD4N8H+DfDUs9x4V0XTrB5lCTPagfMByAcUAbmp31nplhNf6hcxWtrAheWWVgqoo6kk14T4g/aw+Gum372tja65q6ISDPaW6CM/Te6k/lTv255tUj+DarYmQWz3sa3ZT+52B9s1m/spS/CG6+GunWK2+gPr2wjUI72KNp2kz1+cZK4xjHFMD0P4WfHDwD8RLr7Bo9/Na6ljcLK9j8uVh/s8lW/AmvTK+avij+z1e33xJ0vxh8M5NJ0VIWSaeIO0a+YrZygUEAEdRX0jbCUW8YnIMuwbyOm7HNICSiiigAooooAKKKKACiiigAooooAK8c/af+H/8Awk/hb+3dPh3appiliFHMsXcfUda9jpGVWUqwBUjBB7ipnFSVmd2W5hVy7FQxNLeL+9dV8z82zwcHg0V61+0l8PG8IeKW1TT4SNI1Fy8eBxFJ3T+oryWvMlFxdmf0fl2PpZhhoYii/dkv6XyPaP2SfFP9j+PZNCnk222rR7VBPAlTJX8xuH5V9e1+cujahcaTq1pqdo22e1mSaM/7SnI/lX6D+FdXt9e8OafrNq26K8t0mX2yM4rrw0tHE/KfEXLfZYqGMitJqz9V/mvyNOvPPHOkGzvjewr/AKPOcnH8L9x+Neh1Dd28N1bvb3EYeNxgg15fEWR085wbovSS1i+z/wAn1PhMDi3havP06nj1FdTrPg+6hdpNPPnxdkJww/xrHXRNWMnl/YJt3+7X4VjMgzLCVfZ1KMr+SbT9Gj7GljaFWPNGSM9FZmCqMknAFeqeG7H+z9IhtyMPjc/1NYvhbwu1pMt5qG0yLykY5APqa6yv0/gbhurgFLF4qNpyVkuqXn5s+ezfHxrNUqbukFFFFfoh4YUUUUAc9p3jLw9e+JL7w7HqEUeqWT7ZLeQ7WPuueoroa+Ff2ipprf4163PbzSQypMpV0YqynA6EVJ4W+OvxE0GJIBqyahCvAW8j3kD0zwa9x5NKdOM6Ut0tGeGs6jCpKFWOzeqPuaivkiP9qHxUI9r6FprN/e3sP0rC1/8AaJ+IepRtFa3FnpqMOsEPzj8T/hWMclxLetl8zaWdYVLRt/I+uvFninQfCumvqGu6lBZwqOA7fMx9FXqTXyJ8dfjRqHjt20fSVksdARuUJxJckdC/oPRfzry/W9Y1XW7w3mr6hc305/jmkLEfT0/CqFezgspp4d88neR4uNzapiFyRVo/iwooor1jyQooooAK+2f2VPDbaD8LYLqeMpcanIblgeu3ov6V8sfB7wZdeOPG9npMaN9lVhJdyY4SMHn8+lffllbQ2dnDaW6BIYUEaKOygYFfP55iUoqivVn0GRYZuTrP0RNRRRXzR9MFFFFABRRRQB8e/HVP+EA/bB8NeMVzFaam1vLO44H/ADwmH/fGD/wKtT4PD/hPf2xPFfi1v3lnooligJ5XKgQLj6je1dP+3F4I1LxR4N0XVdD0+e+1DTb0oY4Fy/lSL8x/BkT86sfsS+C9S8MeBNW1PXLGe01LVL75knXD+XGvyk59WZ6YzgNMvI/hd+2Pr0czC307WbaWYE8A+YnmD/yKpq3+xBp0mv8Ajfxj8QrtCWmlaOIt2aVy7Y+gGPxqx+3H4B1zWdZ8P+JPDml3V7cCJ7W4+zIWZQDuQ8duW/OvU/2UfCNx4Q+DenWt9bPbX95JJdXMbrhkYnAB/BR+dAHpusX9vpelXWpXThILaJpZGJ6BRmvgT4ffFPTLH466r8SfEelalqvmvKbWO1QEoTwpO4jGFx+NfUv7W154gX4U3GjeG9NvL681WQW7i3jLFIurE46ZHFJ+zB8ObTwv8JrCLWtItzqd4zXNyLiBWdCeinI7AfrQI+Xf2hvilpHjnxbonizw7ouq6TqGnYEj3SKA+1tynKk9OlfcPw18SW/i7wLpHiG3YMt5bI7+z4+YfnmsD4z/AA/0rxT8NNa0e00qziu3t2e2eKBVYSLyMED2x+NecfsTN4p0nwzqfhTxJo9/YpaTedaPcRlVKt95QfrzQM5f/god/wAeHhP/AK6z/wAlr6S+Hf8AyIehf9eEP/oIrwL9uzw3r3iGy8MLoek3eoGGScyCCMttyFxmub0X4w/HbStItNNh+HLNFawrEha2fJCjHNAH2BXi37an/JAtU/6+bf8A9GCsf4MfFD4seJ/HltpPirwX/ZelyRSM9x5DLtYDgZNdL+11pOpa18EdS0/SbKe9unuICsUK7mIDgnikIr/sYf8AJvOg/wDXW7/9KJK9kr4k+F/j341/D/wXZ+FtL+H009ratIyPNbPuO92c5/FjXceFvjN8b7/xLpljqPw++z2dxdxRXEv2ZxsjZwGb8ATTsB6b+1rp9xqXwA8Sw2qlnjjinYD+5HKjt+imuX/YU1G1uvgxJYxOvn2eoyiVM8gMqlSfrz+Ve7ajZ22oafcWF5Es1tcRtFLGwyGVhgg/hXx/d+Cvif8As/8Aje91vwLYya74auz88Kgv8mchXA5DDoGFAH2RXxZpRHiL9uua50siSG31De7p0xFGA36gj8K3NZ+Pfxa8W2DaF4W+Hd1p9/cr5ZuPLkZkzwdu4AD616H+y58Gbn4f2114j8Sus/iPUV+cbt3kITkjPdiepoGeq/EX/kQtd/68Jv8A0A18z/sQaFp/ib4X+NdC1SFZbS8uUikUjpmM8j3HWvpzx5DLceCtat4I2klksZVRFGSxKnAFeF/sLeHdc8PeF/EUOuaVdafJLextGs8ZUsAnUUAee/C7XdQ+C/xA8R/C/wATTMuk38Uv2OVz8ocodjj2YcH3rb/YC/5DXjP/AHo//Qmr0L9rv4WP468HrrWjWxk17SgWjVB800XdPqOorjf2FPDPiHw9deJm1zR7zT/OSHyzcRld+Cc4zQB6t+1X/wAkA8Vf9e8f/o1K4v8AYM/5I7df9hOX/wBBWu+/aW0++1X4IeJdP021luruaBBHDEu5mPmoeB9BXI/sVaJq+g/Cm5s9Z064sLg6jI4jnQqxUhecUAUv29P+SJ2v/Yag/wDRc1eZfBz9mux8bfDbR/FEvjHUbB76NnNvHbhlTDsvB3D0r139tbRdW174QW9jo2n3F/cjV4ZDFAm5gojlBOPTkfnXjnw7+I3xu8E+DdP8Mad8PZZrWxRkjeW2fcQWLc/nQB6f4E/ZhsPCvjHSvEcfjXUrt9OukuBA9uAshU5wTur6BuYxNbyQk4DqVz6ZFfKMXxv+PLSorfDjClgCfsz9K+sVOVBPXFIR8tH9jfQySf8AhNr/AP8AAJf/AIuvdvhB4Ft/h14Jt/C9rqEl/HDI8gmkjCE7jnGATXYUUAfHv/BQZfM8R+Do843QzjP/AANK6XRP2V9IvdFsbxvG+uoZ7aOUqoGF3KDgfN71R/bn8M+I9e13wrPoWi3morbwzeYYIywU7kIBx9KraZ8a/jdY6da2Mfwudkt4UiUmKTJCgD09qYzkviP4O1n9mvxfo/ivw5rC6naXshjcXVuu845ZSeSMjuCK+0PDOqR654d0/WIV2peW6TAem4ZxXx94j8M/Gr49eJNNXxLoJ0DRrVuDIuxEB+8wzyzYr7E8P6ZBo2h2Wk23+ptIEhT3CjGaBHw/8ZNI1PXv2vpdH0bU20vULq4RILtSQYm8snORz0Br0u7+AvxnNtII/jBO7FThTczrn2z2rM17wp4kk/bTstej0W9bS1vEY3QiPlgeUwzn619bUDPiz9lK4i8F/HbUPBnirRUfxHcNLCmovIXdXUbioz2YAnd1r7K1QFtMulUZJhcAf8BNfK3jXw94j0z9tGx8VQaDfT6SZ4N1zFESgDQ+WxJ9iefpX1j1HtQxHxv/AME/XUeNPF0ZYBzaxEDuQJGz/MV9kN90/SvjPxZ4B+IvwR+Kt3408Aaa+qaLcs/7uNC4WJzuMUijkYIGCPQVb1z9oD4veKNMm0LQfh5Pp19dIYvtEcUruueCVDKAD6HtQMofsTsJf2gPFk0Z3RmwumDDoQbqPFfaNeDfsjfCHUPh3o19rXiJVTW9UVUMIOTbwg52k/3icE+mBXc/HjxTrnhfwFcy+GdJutS1q6zBaJBEX8tiOZG9gP1xSEfPn7Yfio+PfGuk/C3wrYx6jf21wGllQAsJmGBGD2ABy34elP8A2MvGMfg7xVqvwv8AElpFYX01yTFKw2s0y8GNj3yOV/8Ar12H7H/wnvtDiuvH3i62lGvX7OIEuB+8iQn5nOf4mOfw+tUP2v8A4T6ne6jZ/ETwXaTPq8EiLdxWy/O+D8kgx3HQ+1MZ9P18Wft0WwvPi34Zsy5QT2yxlh1XdIBn9a+l/gb4o1nxR4EtbjxHpV1pusWwEN2k8ZTewHDj2P8AOvAP20PDfinU/iZoGqaDoV7qKWtsGLQxFlDBwQDj6UIRsQfsiadJCkn/AAn2qjcoOPso7j/fr0b4HfBG1+F2s3+pW/iW81Y3kKxFJ4QgTBzkfMa8li+N3x6jjWMfDfhQAP8ARnrsfhB8VPi34k8eWWk+J/BP9m6ZKG8248hl24HHJoA9M+P3/JGfFX/YPf8ApXkP/BPn/knXiD/sLf8AtJK9l+N9ndah8JfEtlZQSXFxNYuscaDLMeOAK+Q/g14j+MXwv0S80rRvAN1cxXdx9odp7ZshtoXAx9KBn3fRXyV/wvD49/8ARN//ACVevq7T5JZrC3mmTZK8as6+hI5FIR8b/sPf8l08Xf8AYOn/APSmOvs+vgL4ct8VPhn491rXtC8EXt3JeLLbkTW7FdhlD5GP90V6R/wvD49/9E3/APJV6YH1rXwj8Y/DMfjD9sa98NyXklkl/dW8RnjXcyZgTkDIr7D+Eet694i+Hul6z4m07+zdWuBIbi22lfLxIyrwfVQD+NfKPxo0vx5o37UGoeNPDvhe91FbaeCW3cQFo3IhQdR75oQHc/8ADIOm/wDRQNW/8BR/8XXr3wP+GMHwv0S90u31q51VbqcTGSaMIVwMY6mvDP8AheHx7/6Jv/5KvXpv7P3xB+I/jDXtRs/GvhX+xrWC1EkEnksm994GOfYmgDuPid4l8B6Rpg0rx3qFhBZ6ijIIbs/LKO9eM+Jv2T/BGtRLqXhTXL7S1nUSwqcTREEZGDwQPzruv2oPhbN8TPBUUWmMiavp8hmtd5wJMjBQntmvF/B3xl+Lfw40mHwr4m+H95qf2JfKhmMbh9o6AlQQ31oA5zxE3xX/AGc/E+mSXXiOTVtFuX+WMzNJDKo+8m1+UOPSvtnQdRi1fRLLVIBiO7gSZR6BhmvjrXtN+Kn7RfirTP7U8OP4f8P2b/ekVlVAT8xy2CzEe1fZGj2MOl6TaabbjEVtCsSfRRihgW6KKKQBRRRQAUUUUAFFFFABRRRQAUUUUAYXjvwzp/i7wxd6HqKAxzr8j45jfsw+lfCPjXw3qPhPxJd6JqcRSaByA2OHXsw9iK/QuvLf2g/hrH448PG90+NV1uyQtA3Tzl7xn+lc9elzK63Pt+DOI/7MxH1es/3U/wAH39O/3nxZX1p+x/4k/tHwPd6BNJmbS58xgn/llJkj/wAeDfpXyfcwzW1xJb3EbRyxsVdGGCpHUGvU/wBlfXjo/wAVrazd9sGpwvbMCeN2Nyn81x/wKuWjLlmj9L4vwCx2UVEtXH3l8v8AgXPs6iiivSP59CiiigAooooAKKKKACiiigD4R/aS/wCSy69/11H8hXnNejftJf8AJZde/wCuo/kK85r73CfwIei/I+Bxf8efqwoooroOcKKKKACiiigArQ8P6PqOvavb6VpVrJc3c7BURBn8T6Ct34d/D3xN451FbfRbFzAGxLdSDEUY9z3PsK+xvhB8LNC+Hun5t1F3qki4nvHX5j7L6CvOx2Y08Mrby7f5no4HLqmJd3pHv/kL8EPhzZ/D3wwtudkuqXID3k4HU/3R7CvQKKK+Pq1JVZucnqz7GlTjSgoRWiCiiiszQKKKKACiiigAooooAKKKKACiiigAooooAKKKKACiiigAooooAKKKKAEpaKKACiiigAooooAKKKKACiiigAooooAKKKKACiiigAooooAKKKKACiiigApMUtFABRRRQAUUUUAFFFFABRRRQAUUUUAFFFFABRRRQAUUUUAFFFFABSGlooAKKKKACiiigAooooAKKKKACiiigAooooAKKKKACiiigD5+/aU+Ebaqk3i/w1bZvkXde20Y5mA/jUf3h3HevnDwjfSaT4s0rUVyr2l7FL/3y4JFfofXkvjn4E+GPEfieDXbWaTS5TMsl3FCgMc+Dk4H8LH1H5Vy1aDb5on6Pw1xlDD4d4PMLuFrJ76dn+h6yh3IreoBp1Io2qFHQDFLXUfnAUUUUAFFFFABRRRQAUUUUAfHX7Sfw98YN8QdU8RW+iXN3ply4ZJrdfMwMd1HI/LFeJOrRuUdSrA4IIwRX6YkAjBGRWFr3g3wpruTrHh7Tb1sfelt1LD8cZr3sNnTpwUJx27Hg4rJFUm5wla/c/Omivua9+A3wvumLN4d8on/AJ5XUqD8g2KqD9nn4Xg5/si6Pt9ul/8Aiq7lnmH7P+vmcDyLEd1+P+R8SVJbwzXEqw28Mk0jHCoilifoBX3XpvwS+GNgwaLwvbykf8/Ejyj8mJrsNH8O6Do8fl6Vo1hZJ6QQKn8hWU8+pr4It/18zWGQ1H8c0v6+R8R+Efgz8QvEjI0GhS2UDf8ALa9/cqPwPzfpXufw/wD2atB0xo7vxVfPq84wfs8Y2Qg+/dv5e1e+0teZXzfEVdE+VeR6eHyfD0tWuZ+f+RV0vTrHS7KOy020htLaMYSOJAqgfQVaoorzG29WeolbRBRRRSG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//2Q==">
            <a:extLst>
              <a:ext uri="{FF2B5EF4-FFF2-40B4-BE49-F238E27FC236}">
                <a16:creationId xmlns:a16="http://schemas.microsoft.com/office/drawing/2014/main" id="{7E0A7D84-8F11-4246-B4B6-A29579B833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06242" y="32047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Wallonie Brussel">
            <a:extLst>
              <a:ext uri="{FF2B5EF4-FFF2-40B4-BE49-F238E27FC236}">
                <a16:creationId xmlns:a16="http://schemas.microsoft.com/office/drawing/2014/main" id="{57FD6F26-7BA2-4467-AB0B-3725FE069B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27" y="2622955"/>
            <a:ext cx="2880000" cy="727800"/>
          </a:xfrm>
          <a:prstGeom prst="rect">
            <a:avLst/>
          </a:prstGeom>
        </p:spPr>
      </p:pic>
      <p:pic>
        <p:nvPicPr>
          <p:cNvPr id="40" name="Ostbelgien">
            <a:extLst>
              <a:ext uri="{FF2B5EF4-FFF2-40B4-BE49-F238E27FC236}">
                <a16:creationId xmlns:a16="http://schemas.microsoft.com/office/drawing/2014/main" id="{65623127-DF66-4AD9-AC97-66AF336128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5" t="21239" r="11564" b="22343"/>
          <a:stretch/>
        </p:blipFill>
        <p:spPr>
          <a:xfrm>
            <a:off x="1318382" y="3486542"/>
            <a:ext cx="2000487" cy="609314"/>
          </a:xfrm>
          <a:prstGeom prst="rect">
            <a:avLst/>
          </a:prstGeom>
        </p:spPr>
      </p:pic>
      <p:pic>
        <p:nvPicPr>
          <p:cNvPr id="41" name="Liege">
            <a:extLst>
              <a:ext uri="{FF2B5EF4-FFF2-40B4-BE49-F238E27FC236}">
                <a16:creationId xmlns:a16="http://schemas.microsoft.com/office/drawing/2014/main" id="{AC2F37C4-962C-4870-AF96-5B27D953C5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521" y="4231643"/>
            <a:ext cx="1824949" cy="695229"/>
          </a:xfrm>
          <a:prstGeom prst="rect">
            <a:avLst/>
          </a:prstGeom>
        </p:spPr>
      </p:pic>
      <p:pic>
        <p:nvPicPr>
          <p:cNvPr id="44" name="Vlaanderen">
            <a:extLst>
              <a:ext uri="{FF2B5EF4-FFF2-40B4-BE49-F238E27FC236}">
                <a16:creationId xmlns:a16="http://schemas.microsoft.com/office/drawing/2014/main" id="{49027162-989F-4B9E-B4BF-21227BF3B9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36" y="1813247"/>
            <a:ext cx="2880000" cy="673921"/>
          </a:xfrm>
          <a:prstGeom prst="rect">
            <a:avLst/>
          </a:prstGeom>
        </p:spPr>
      </p:pic>
      <p:graphicFrame>
        <p:nvGraphicFramePr>
          <p:cNvPr id="45" name="Limburg BE">
            <a:extLst>
              <a:ext uri="{FF2B5EF4-FFF2-40B4-BE49-F238E27FC236}">
                <a16:creationId xmlns:a16="http://schemas.microsoft.com/office/drawing/2014/main" id="{25280FE1-498B-489A-A78B-FFAB1810E1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7394" y="5062660"/>
          <a:ext cx="2000487" cy="769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8" imgW="2316323" imgH="891217" progId="AcroExch.Document.DC">
                  <p:embed/>
                </p:oleObj>
              </mc:Choice>
              <mc:Fallback>
                <p:oleObj name="Acrobat Document" r:id="rId8" imgW="2316323" imgH="891217" progId="AcroExch.Document.DC">
                  <p:embed/>
                  <p:pic>
                    <p:nvPicPr>
                      <p:cNvPr id="45" name="Limburg BE">
                        <a:extLst>
                          <a:ext uri="{FF2B5EF4-FFF2-40B4-BE49-F238E27FC236}">
                            <a16:creationId xmlns:a16="http://schemas.microsoft.com/office/drawing/2014/main" id="{25280FE1-498B-489A-A78B-FFAB1810E1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7394" y="5062660"/>
                        <a:ext cx="2000487" cy="769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7" name="Wallonie">
            <a:extLst>
              <a:ext uri="{FF2B5EF4-FFF2-40B4-BE49-F238E27FC236}">
                <a16:creationId xmlns:a16="http://schemas.microsoft.com/office/drawing/2014/main" id="{9CAE7748-5EDD-479E-B8F5-16A3B511ED3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80" y="3507246"/>
            <a:ext cx="887309" cy="1225062"/>
          </a:xfrm>
          <a:prstGeom prst="rect">
            <a:avLst/>
          </a:prstGeom>
        </p:spPr>
      </p:pic>
      <p:pic>
        <p:nvPicPr>
          <p:cNvPr id="53" name="EZK">
            <a:extLst>
              <a:ext uri="{FF2B5EF4-FFF2-40B4-BE49-F238E27FC236}">
                <a16:creationId xmlns:a16="http://schemas.microsoft.com/office/drawing/2014/main" id="{00DE6E5C-DD4B-4801-8704-DDD7B9058B2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975" y="632201"/>
            <a:ext cx="3600000" cy="1476445"/>
          </a:xfrm>
          <a:prstGeom prst="rect">
            <a:avLst/>
          </a:prstGeom>
        </p:spPr>
      </p:pic>
      <p:pic>
        <p:nvPicPr>
          <p:cNvPr id="54" name="Afbeelding 53">
            <a:extLst>
              <a:ext uri="{FF2B5EF4-FFF2-40B4-BE49-F238E27FC236}">
                <a16:creationId xmlns:a16="http://schemas.microsoft.com/office/drawing/2014/main" id="{BBE1429B-838E-4847-89BA-28311786F8E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243" y="2809102"/>
            <a:ext cx="3347908" cy="656859"/>
          </a:xfrm>
          <a:prstGeom prst="rect">
            <a:avLst/>
          </a:prstGeom>
        </p:spPr>
      </p:pic>
      <p:pic>
        <p:nvPicPr>
          <p:cNvPr id="55" name="Limburg NL">
            <a:extLst>
              <a:ext uri="{FF2B5EF4-FFF2-40B4-BE49-F238E27FC236}">
                <a16:creationId xmlns:a16="http://schemas.microsoft.com/office/drawing/2014/main" id="{3BA567EE-0433-48A2-98D2-2E22DB3E3AF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243" y="1893919"/>
            <a:ext cx="3287121" cy="656859"/>
          </a:xfrm>
          <a:prstGeom prst="rect">
            <a:avLst/>
          </a:prstGeom>
        </p:spPr>
      </p:pic>
      <p:pic>
        <p:nvPicPr>
          <p:cNvPr id="56" name="Aachen">
            <a:extLst>
              <a:ext uri="{FF2B5EF4-FFF2-40B4-BE49-F238E27FC236}">
                <a16:creationId xmlns:a16="http://schemas.microsoft.com/office/drawing/2014/main" id="{28E7DA8D-8690-4052-802E-1843653FC06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t="-2953" r="3705" b="959"/>
          <a:stretch/>
        </p:blipFill>
        <p:spPr>
          <a:xfrm>
            <a:off x="8411606" y="3621872"/>
            <a:ext cx="1633115" cy="899858"/>
          </a:xfrm>
          <a:prstGeom prst="rect">
            <a:avLst/>
          </a:prstGeom>
          <a:ln>
            <a:noFill/>
          </a:ln>
        </p:spPr>
      </p:pic>
      <p:pic>
        <p:nvPicPr>
          <p:cNvPr id="57" name="RP">
            <a:extLst>
              <a:ext uri="{FF2B5EF4-FFF2-40B4-BE49-F238E27FC236}">
                <a16:creationId xmlns:a16="http://schemas.microsoft.com/office/drawing/2014/main" id="{9E90DDF3-D113-4019-B6F4-524225C259E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243" y="4712246"/>
            <a:ext cx="932450" cy="117154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440896-4132-4B57-BA86-757F592C7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Programme</a:t>
            </a:r>
            <a:r>
              <a:rPr lang="nl-NL"/>
              <a:t> Area</a:t>
            </a:r>
          </a:p>
        </p:txBody>
      </p:sp>
    </p:spTree>
    <p:extLst>
      <p:ext uri="{BB962C8B-B14F-4D97-AF65-F5344CB8AC3E}">
        <p14:creationId xmlns:p14="http://schemas.microsoft.com/office/powerpoint/2010/main" val="40226450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0EBF9C-31CB-4D31-871B-B99824045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More information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65D025-6D5D-4E96-92E2-BA1C6FB47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err="1"/>
              <a:t>Programme</a:t>
            </a:r>
            <a:r>
              <a:rPr lang="nl-NL"/>
              <a:t> website</a:t>
            </a:r>
          </a:p>
          <a:p>
            <a:pPr lvl="1"/>
            <a:r>
              <a:rPr lang="nl-NL">
                <a:hlinkClick r:id="rId2"/>
              </a:rPr>
              <a:t>Homepage (interregmeuserhine.eu)</a:t>
            </a:r>
            <a:endParaRPr lang="nl-NL"/>
          </a:p>
          <a:p>
            <a:r>
              <a:rPr lang="nl-NL" err="1"/>
              <a:t>Contacts</a:t>
            </a:r>
            <a:endParaRPr lang="nl-NL"/>
          </a:p>
          <a:p>
            <a:pPr lvl="1"/>
            <a:r>
              <a:rPr lang="nl-NL">
                <a:hlinkClick r:id="rId3"/>
              </a:rPr>
              <a:t>Contact (interregmeuserhine.eu)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22336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C5A3B7-4296-354C-4404-3090F8DE3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369" y="0"/>
            <a:ext cx="9810750" cy="1325563"/>
          </a:xfrm>
        </p:spPr>
        <p:txBody>
          <a:bodyPr/>
          <a:lstStyle/>
          <a:p>
            <a:r>
              <a:rPr lang="nl-NL" dirty="0" err="1">
                <a:latin typeface="Open Sans"/>
                <a:ea typeface="Open Sans"/>
                <a:cs typeface="Open Sans"/>
              </a:rPr>
              <a:t>Interreg</a:t>
            </a:r>
            <a:r>
              <a:rPr lang="nl-NL" dirty="0">
                <a:latin typeface="Open Sans"/>
                <a:ea typeface="Open Sans"/>
                <a:cs typeface="Open Sans"/>
              </a:rPr>
              <a:t> </a:t>
            </a:r>
            <a:r>
              <a:rPr lang="nl-NL" dirty="0" err="1">
                <a:latin typeface="Open Sans"/>
                <a:ea typeface="Open Sans"/>
                <a:cs typeface="Open Sans"/>
              </a:rPr>
              <a:t>Meuse-Rhine</a:t>
            </a:r>
            <a:r>
              <a:rPr lang="nl-NL" dirty="0">
                <a:latin typeface="Open Sans"/>
                <a:ea typeface="Open Sans"/>
                <a:cs typeface="Open Sans"/>
              </a:rPr>
              <a:t> Office </a:t>
            </a:r>
            <a:endParaRPr lang="nl-NL" dirty="0"/>
          </a:p>
        </p:txBody>
      </p:sp>
      <p:pic>
        <p:nvPicPr>
          <p:cNvPr id="7" name="Tijdelijke aanduiding voor inhoud 6" descr="C:\Users\FutenJI\AppData\Local\Microsoft\Windows\INetCache\Content.MSO\2640AE9C.tmp">
            <a:extLst>
              <a:ext uri="{FF2B5EF4-FFF2-40B4-BE49-F238E27FC236}">
                <a16:creationId xmlns:a16="http://schemas.microsoft.com/office/drawing/2014/main" id="{D0425FD2-3B6D-0D85-F113-8D6B9D6232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16762" y="1076156"/>
            <a:ext cx="9352085" cy="4974021"/>
          </a:xfrm>
        </p:spPr>
      </p:pic>
      <p:sp>
        <p:nvSpPr>
          <p:cNvPr id="4" name="L-vorm 3"/>
          <p:cNvSpPr/>
          <p:nvPr/>
        </p:nvSpPr>
        <p:spPr>
          <a:xfrm rot="10800000">
            <a:off x="1714496" y="1000123"/>
            <a:ext cx="8979697" cy="4400551"/>
          </a:xfrm>
          <a:prstGeom prst="corner">
            <a:avLst>
              <a:gd name="adj1" fmla="val 50196"/>
              <a:gd name="adj2" fmla="val 71496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6513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79D6AA-E6D7-4113-9BC0-A927B2CCF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Role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Project Manager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E9E847-B7C8-44C8-8B53-7036CD60E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050" y="1720523"/>
            <a:ext cx="4897165" cy="4280227"/>
          </a:xfrm>
        </p:spPr>
        <p:txBody>
          <a:bodyPr/>
          <a:lstStyle/>
          <a:p>
            <a:pPr fontAlgn="base"/>
            <a:endParaRPr lang="en-US" sz="2000" dirty="0"/>
          </a:p>
          <a:p>
            <a:pPr fontAlgn="base"/>
            <a:endParaRPr lang="en-US" sz="2000" dirty="0"/>
          </a:p>
          <a:p>
            <a:pPr fontAlgn="base"/>
            <a:r>
              <a:rPr lang="en-US" sz="2000" dirty="0"/>
              <a:t>Administrative support during project implementation phase​</a:t>
            </a:r>
          </a:p>
          <a:p>
            <a:pPr fontAlgn="base"/>
            <a:r>
              <a:rPr lang="en-US" sz="2000" dirty="0"/>
              <a:t>JEMS</a:t>
            </a:r>
          </a:p>
          <a:p>
            <a:pPr fontAlgn="base"/>
            <a:r>
              <a:rPr lang="en-US" sz="2000" dirty="0"/>
              <a:t>Management Verifications (checks on reports and on-the-spot)</a:t>
            </a:r>
          </a:p>
          <a:p>
            <a:pPr fontAlgn="base"/>
            <a:r>
              <a:rPr lang="en-US" sz="2000" dirty="0"/>
              <a:t>Regular contact with projects</a:t>
            </a:r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062FD0C-136B-4D47-A963-A5C63BC5F80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481763" y="2014033"/>
            <a:ext cx="4872037" cy="4173538"/>
          </a:xfrm>
          <a:prstGeom prst="rect">
            <a:avLst/>
          </a:prstGeom>
        </p:spPr>
        <p:txBody>
          <a:bodyPr/>
          <a:lstStyle/>
          <a:p>
            <a:pPr marL="0" indent="0" fontAlgn="base">
              <a:buNone/>
            </a:pP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Therefore please: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fontAlgn="base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Invite us to your events​</a:t>
            </a:r>
          </a:p>
          <a:p>
            <a:pPr fontAlgn="base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 us about progress &amp; changes</a:t>
            </a:r>
          </a:p>
          <a:p>
            <a:pPr fontAlgn="base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Ask us if you have questions about implementation, finances, indicators, reporting, monitoring…</a:t>
            </a:r>
            <a:endParaRPr lang="nl-NL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3814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915854-6BC8-4277-A00D-BEB601A01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Your</a:t>
            </a:r>
            <a:r>
              <a:rPr lang="nl-NL"/>
              <a:t> </a:t>
            </a:r>
            <a:r>
              <a:rPr lang="nl-NL" err="1"/>
              <a:t>main</a:t>
            </a:r>
            <a:r>
              <a:rPr lang="nl-NL"/>
              <a:t> contact point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CE17E1-C897-45DF-BBF5-0354E0AFC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200" b="1" dirty="0"/>
              <a:t>Joint secretariat</a:t>
            </a:r>
            <a:br>
              <a:rPr lang="en-GB" sz="3200" dirty="0"/>
            </a:br>
            <a:endParaRPr lang="en-GB" sz="3200" dirty="0"/>
          </a:p>
          <a:p>
            <a:pPr marL="457200" lvl="1" indent="0">
              <a:buNone/>
            </a:pPr>
            <a:r>
              <a:rPr lang="en-GB" b="1" dirty="0"/>
              <a:t>Main Project Manager		 	Back up</a:t>
            </a:r>
            <a:br>
              <a:rPr lang="en-GB" b="1" dirty="0"/>
            </a:br>
            <a:r>
              <a:rPr lang="en-GB" dirty="0"/>
              <a:t>Laurie Martine Jambu			Tanne Rademakers</a:t>
            </a:r>
            <a:br>
              <a:rPr lang="en-GB" dirty="0"/>
            </a:br>
            <a:r>
              <a:rPr lang="en-GB" dirty="0"/>
              <a:t>+31 (0)6 41394740			</a:t>
            </a:r>
            <a:r>
              <a:rPr lang="en-US" dirty="0"/>
              <a:t>+31 (0)6 21306021</a:t>
            </a:r>
            <a:br>
              <a:rPr lang="en-GB" dirty="0"/>
            </a:br>
            <a:r>
              <a:rPr lang="en-GB" dirty="0">
                <a:hlinkClick r:id="rId3"/>
              </a:rPr>
              <a:t>lcd.martinejmabu@prvlimburg.nl</a:t>
            </a:r>
            <a:r>
              <a:rPr lang="en-GB" b="1" dirty="0"/>
              <a:t>	</a:t>
            </a:r>
            <a:r>
              <a:rPr lang="en-US" dirty="0"/>
              <a:t>t.rademakers@prvlimburg.nl</a:t>
            </a:r>
            <a:br>
              <a:rPr lang="en-US" dirty="0"/>
            </a:br>
            <a:endParaRPr lang="nl-NL" dirty="0"/>
          </a:p>
          <a:p>
            <a:pPr marL="0" indent="0">
              <a:buNone/>
            </a:pPr>
            <a:r>
              <a:rPr lang="nl-NL" sz="2000" dirty="0"/>
              <a:t>Lead Partner </a:t>
            </a:r>
            <a:r>
              <a:rPr lang="nl-NL" sz="2000" dirty="0" err="1"/>
              <a:t>Principle</a:t>
            </a:r>
            <a:r>
              <a:rPr lang="nl-NL" sz="2000" dirty="0"/>
              <a:t>: </a:t>
            </a:r>
            <a:br>
              <a:rPr lang="nl-NL" sz="2000" dirty="0"/>
            </a:br>
            <a:r>
              <a:rPr lang="nl-NL" sz="2000" dirty="0" err="1"/>
              <a:t>All</a:t>
            </a:r>
            <a:r>
              <a:rPr lang="nl-NL" sz="2000" dirty="0"/>
              <a:t> direct contact </a:t>
            </a:r>
            <a:r>
              <a:rPr lang="nl-NL" sz="2000" dirty="0" err="1"/>
              <a:t>with</a:t>
            </a:r>
            <a:r>
              <a:rPr lang="nl-NL" sz="2000" dirty="0"/>
              <a:t> </a:t>
            </a:r>
            <a:r>
              <a:rPr lang="nl-NL" sz="2000" dirty="0" err="1"/>
              <a:t>the</a:t>
            </a:r>
            <a:r>
              <a:rPr lang="nl-NL" sz="2000" dirty="0"/>
              <a:t> JS </a:t>
            </a:r>
            <a:r>
              <a:rPr lang="nl-NL" sz="2000" dirty="0" err="1"/>
              <a:t>goes</a:t>
            </a:r>
            <a:r>
              <a:rPr lang="nl-NL" sz="2000" dirty="0"/>
              <a:t> </a:t>
            </a:r>
            <a:r>
              <a:rPr lang="nl-NL" sz="2000" dirty="0" err="1"/>
              <a:t>through</a:t>
            </a:r>
            <a:r>
              <a:rPr lang="nl-NL" sz="2000" dirty="0"/>
              <a:t> </a:t>
            </a:r>
            <a:r>
              <a:rPr lang="nl-NL" sz="2000" dirty="0" err="1"/>
              <a:t>the</a:t>
            </a:r>
            <a:r>
              <a:rPr lang="nl-NL" sz="2000" dirty="0"/>
              <a:t> Lead Partner.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729668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496EA1-EA0A-483C-80D1-0551236B6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Key</a:t>
            </a:r>
            <a:r>
              <a:rPr lang="nl-NL"/>
              <a:t> </a:t>
            </a:r>
            <a:r>
              <a:rPr lang="nl-NL" err="1"/>
              <a:t>Documents</a:t>
            </a:r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105A1E9-7807-4A11-B59D-D5D8DD019D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59691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D7D059-FA8E-4E77-A35C-AD9C52146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Key</a:t>
            </a:r>
            <a:r>
              <a:rPr lang="nl-NL"/>
              <a:t> </a:t>
            </a:r>
            <a:r>
              <a:rPr lang="nl-NL" err="1"/>
              <a:t>Documents</a:t>
            </a:r>
            <a:endParaRPr lang="nl-NL"/>
          </a:p>
        </p:txBody>
      </p:sp>
      <p:graphicFrame>
        <p:nvGraphicFramePr>
          <p:cNvPr id="5" name="Tijdelijke aanduiding voor inhoud 4">
            <a:extLst>
              <a:ext uri="{FF2B5EF4-FFF2-40B4-BE49-F238E27FC236}">
                <a16:creationId xmlns:a16="http://schemas.microsoft.com/office/drawing/2014/main" id="{F17363FD-2F65-4DCC-BDC8-AF280A788A9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43050" y="1825625"/>
          <a:ext cx="9810750" cy="4175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FDF32536-9364-42B9-8BEB-F1464996ECA6}"/>
              </a:ext>
            </a:extLst>
          </p:cNvPr>
          <p:cNvSpPr/>
          <p:nvPr/>
        </p:nvSpPr>
        <p:spPr>
          <a:xfrm>
            <a:off x="1543050" y="5536641"/>
            <a:ext cx="5199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Downloads (interregmeuserhine.eu)</a:t>
            </a: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1835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E083E2-57A7-B3A7-D1D9-3F9F46D1F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nl-NL" err="1">
                <a:latin typeface="Open Sans"/>
                <a:ea typeface="Open Sans"/>
                <a:cs typeface="Open Sans"/>
              </a:rPr>
              <a:t>Selection</a:t>
            </a:r>
            <a:r>
              <a:rPr lang="nl-NL">
                <a:latin typeface="Open Sans"/>
                <a:ea typeface="Open Sans"/>
                <a:cs typeface="Open Sans"/>
              </a:rPr>
              <a:t> Letter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33F6D0-EFA9-180C-10EE-969C64F18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858" y="1719093"/>
            <a:ext cx="10853142" cy="4175125"/>
          </a:xfrm>
        </p:spPr>
        <p:txBody>
          <a:bodyPr lIns="91440" tIns="45720" rIns="91440" bIns="45720" anchor="t"/>
          <a:lstStyle/>
          <a:p>
            <a:r>
              <a:rPr lang="nl-NL" sz="2000" dirty="0">
                <a:latin typeface="Open Sans"/>
                <a:ea typeface="Open Sans"/>
                <a:cs typeface="Open Sans"/>
              </a:rPr>
              <a:t>Grant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decision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=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legal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contract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between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programme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and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project (Lead partner)</a:t>
            </a:r>
          </a:p>
          <a:p>
            <a:r>
              <a:rPr lang="nl-NL" sz="2000" dirty="0" err="1">
                <a:latin typeface="Open Sans"/>
                <a:ea typeface="Open Sans"/>
                <a:cs typeface="Open Sans"/>
              </a:rPr>
              <a:t>Based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on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your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application</a:t>
            </a:r>
            <a:r>
              <a:rPr lang="nl-NL" sz="2000" dirty="0">
                <a:latin typeface="Open Sans"/>
                <a:ea typeface="Open Sans"/>
                <a:cs typeface="Open Sans"/>
              </a:rPr>
              <a:t> form</a:t>
            </a:r>
            <a:br>
              <a:rPr lang="nl-NL" sz="2000" dirty="0">
                <a:latin typeface="Open Sans"/>
                <a:ea typeface="Open Sans"/>
                <a:cs typeface="Open Sans"/>
              </a:rPr>
            </a:br>
            <a:endParaRPr lang="nl-NL" sz="2000" dirty="0">
              <a:latin typeface="Open Sans"/>
              <a:ea typeface="Open Sans"/>
              <a:cs typeface="Open Sans"/>
            </a:endParaRPr>
          </a:p>
          <a:p>
            <a:r>
              <a:rPr lang="nl-NL" sz="2000" dirty="0" err="1">
                <a:latin typeface="Open Sans"/>
                <a:ea typeface="Open Sans"/>
                <a:cs typeface="Open Sans"/>
              </a:rPr>
              <a:t>Amount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of maximum ERDF-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subsidy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(60%)</a:t>
            </a:r>
            <a:br>
              <a:rPr lang="nl-NL" sz="2000" dirty="0">
                <a:latin typeface="Open Sans"/>
                <a:ea typeface="Open Sans"/>
                <a:cs typeface="Open Sans"/>
              </a:rPr>
            </a:br>
            <a:endParaRPr lang="nl-NL" sz="2000" dirty="0"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sz="2000" dirty="0">
                <a:latin typeface="Open Sans"/>
                <a:ea typeface="Open Sans"/>
                <a:cs typeface="Open Sans"/>
              </a:rPr>
              <a:t>A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nnexes</a:t>
            </a:r>
            <a:r>
              <a:rPr lang="nl-NL" sz="2000" dirty="0">
                <a:latin typeface="Open Sans"/>
                <a:ea typeface="Open Sans"/>
                <a:cs typeface="Open Sans"/>
              </a:rPr>
              <a:t>:</a:t>
            </a:r>
          </a:p>
          <a:p>
            <a:r>
              <a:rPr lang="nl-NL" sz="2000" dirty="0">
                <a:latin typeface="Open Sans"/>
                <a:ea typeface="Open Sans"/>
                <a:cs typeface="Open Sans"/>
              </a:rPr>
              <a:t>1.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Overview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of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total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budget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and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financing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per partner,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including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state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aid</a:t>
            </a:r>
            <a:endParaRPr lang="nl-NL" sz="2000" dirty="0">
              <a:latin typeface="Open Sans"/>
              <a:ea typeface="Open Sans"/>
              <a:cs typeface="Open Sans"/>
            </a:endParaRPr>
          </a:p>
          <a:p>
            <a:r>
              <a:rPr lang="nl-NL" sz="2000" dirty="0">
                <a:latin typeface="Open Sans"/>
                <a:ea typeface="Open Sans"/>
                <a:cs typeface="Open Sans"/>
              </a:rPr>
              <a:t>2.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Explains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decision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and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gives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recommendations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</a:p>
          <a:p>
            <a:r>
              <a:rPr lang="nl-NL" sz="2000" dirty="0">
                <a:latin typeface="Open Sans"/>
                <a:ea typeface="Open Sans"/>
                <a:cs typeface="Open Sans"/>
              </a:rPr>
              <a:t>3.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Explains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indicators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and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their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target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values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</a:p>
          <a:p>
            <a:r>
              <a:rPr lang="nl-NL" sz="2000" dirty="0">
                <a:latin typeface="Open Sans"/>
                <a:ea typeface="Open Sans"/>
                <a:cs typeface="Open Sans"/>
              </a:rPr>
              <a:t>4. &amp; 5.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Optional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co-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funding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from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Ministerie EZ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and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NRW</a:t>
            </a:r>
          </a:p>
        </p:txBody>
      </p:sp>
    </p:spTree>
    <p:extLst>
      <p:ext uri="{BB962C8B-B14F-4D97-AF65-F5344CB8AC3E}">
        <p14:creationId xmlns:p14="http://schemas.microsoft.com/office/powerpoint/2010/main" val="19592004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80FDAE-1E7D-4499-8C76-4C2EE6164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5400"/>
              <a:t>General </a:t>
            </a:r>
            <a:r>
              <a:rPr lang="nl-NL" sz="5400" err="1"/>
              <a:t>aspects</a:t>
            </a:r>
            <a:r>
              <a:rPr lang="nl-NL" sz="5400"/>
              <a:t> of project </a:t>
            </a:r>
            <a:r>
              <a:rPr lang="nl-NL" sz="5400" err="1"/>
              <a:t>implemen-tation</a:t>
            </a:r>
            <a:endParaRPr lang="nl-NL" sz="540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E760345-2579-4EE4-B34D-F6191D7914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10583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C1DCC4-8082-0196-4B1B-2D2F8EA5B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nl-NL" err="1">
                <a:latin typeface="Open Sans"/>
                <a:ea typeface="Open Sans"/>
                <a:cs typeface="Open Sans"/>
              </a:rPr>
              <a:t>Regular</a:t>
            </a:r>
            <a:r>
              <a:rPr lang="nl-NL">
                <a:latin typeface="Open Sans"/>
                <a:ea typeface="Open Sans"/>
                <a:cs typeface="Open Sans"/>
              </a:rPr>
              <a:t> exchange </a:t>
            </a:r>
            <a:r>
              <a:rPr lang="nl-NL" err="1">
                <a:latin typeface="Open Sans"/>
                <a:ea typeface="Open Sans"/>
                <a:cs typeface="Open Sans"/>
              </a:rPr>
              <a:t>with</a:t>
            </a:r>
            <a:r>
              <a:rPr lang="nl-NL">
                <a:latin typeface="Open Sans"/>
                <a:ea typeface="Open Sans"/>
                <a:cs typeface="Open Sans"/>
              </a:rPr>
              <a:t> Project Manager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411B2D-91E4-2984-5DC4-1C33260F7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As </a:t>
            </a:r>
            <a:r>
              <a:rPr lang="nl-NL" dirty="0" err="1"/>
              <a:t>often</a:t>
            </a:r>
            <a:r>
              <a:rPr lang="nl-NL" dirty="0"/>
              <a:t> as </a:t>
            </a:r>
            <a:r>
              <a:rPr lang="nl-NL" dirty="0" err="1"/>
              <a:t>necessary</a:t>
            </a:r>
            <a:br>
              <a:rPr lang="nl-NL" dirty="0"/>
            </a:br>
            <a:endParaRPr lang="nl-NL" dirty="0"/>
          </a:p>
          <a:p>
            <a:r>
              <a:rPr lang="nl-NL" dirty="0" err="1"/>
              <a:t>About</a:t>
            </a:r>
            <a:r>
              <a:rPr lang="nl-NL" dirty="0"/>
              <a:t> 3 </a:t>
            </a:r>
            <a:r>
              <a:rPr lang="nl-NL" dirty="0" err="1"/>
              <a:t>times</a:t>
            </a:r>
            <a:r>
              <a:rPr lang="nl-NL" dirty="0"/>
              <a:t> per project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partners</a:t>
            </a:r>
            <a:br>
              <a:rPr lang="nl-NL" dirty="0"/>
            </a:br>
            <a:endParaRPr lang="nl-NL" dirty="0"/>
          </a:p>
          <a:p>
            <a:r>
              <a:rPr lang="nl-NL" dirty="0" err="1"/>
              <a:t>After</a:t>
            </a:r>
            <a:r>
              <a:rPr lang="nl-NL" dirty="0"/>
              <a:t> </a:t>
            </a:r>
            <a:r>
              <a:rPr lang="nl-NL" dirty="0" err="1"/>
              <a:t>every</a:t>
            </a:r>
            <a:r>
              <a:rPr lang="nl-NL" dirty="0"/>
              <a:t> project report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Lead Partner</a:t>
            </a:r>
          </a:p>
          <a:p>
            <a:pPr lvl="1"/>
            <a:r>
              <a:rPr lang="nl-NL" dirty="0"/>
              <a:t>Assessment of project report &amp; </a:t>
            </a:r>
            <a:r>
              <a:rPr lang="nl-NL" dirty="0" err="1"/>
              <a:t>progress</a:t>
            </a:r>
            <a:endParaRPr lang="nl-NL" dirty="0"/>
          </a:p>
          <a:p>
            <a:pPr lvl="1"/>
            <a:r>
              <a:rPr lang="nl-NL" dirty="0" err="1"/>
              <a:t>Recommendations</a:t>
            </a:r>
            <a:r>
              <a:rPr lang="nl-NL" dirty="0"/>
              <a:t> &amp; attention points</a:t>
            </a:r>
          </a:p>
        </p:txBody>
      </p:sp>
    </p:spTree>
    <p:extLst>
      <p:ext uri="{BB962C8B-B14F-4D97-AF65-F5344CB8AC3E}">
        <p14:creationId xmlns:p14="http://schemas.microsoft.com/office/powerpoint/2010/main" val="33051474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8E6AA-3646-BEF1-C86C-6FC95EDD6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4215B3-6862-3F49-39C1-31879A312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5400" dirty="0">
                <a:latin typeface="Open Sans"/>
                <a:ea typeface="Open Sans"/>
                <a:cs typeface="Open Sans"/>
              </a:rPr>
              <a:t>Reporting</a:t>
            </a:r>
            <a:endParaRPr lang="nl-NL" sz="54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A73CEFE-CF43-A6BE-5403-45D982D502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18727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4860CC-DD6F-78BF-932D-CDE8F028B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nl-NL">
                <a:latin typeface="Open Sans"/>
                <a:ea typeface="Open Sans"/>
                <a:cs typeface="Open Sans"/>
              </a:rPr>
              <a:t>Checks on </a:t>
            </a:r>
            <a:r>
              <a:rPr lang="nl-NL" err="1">
                <a:latin typeface="Open Sans"/>
                <a:ea typeface="Open Sans"/>
                <a:cs typeface="Open Sans"/>
              </a:rPr>
              <a:t>reports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45FD89-5372-FB9E-B347-CD0441DAD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nl-NL" sz="2400">
                <a:latin typeface="Open Sans"/>
                <a:ea typeface="Open Sans"/>
                <a:cs typeface="Open Sans"/>
              </a:rPr>
              <a:t>MA/JS </a:t>
            </a:r>
            <a:r>
              <a:rPr lang="nl-NL" sz="2400" err="1">
                <a:latin typeface="Open Sans"/>
                <a:ea typeface="Open Sans"/>
                <a:cs typeface="Open Sans"/>
              </a:rPr>
              <a:t>will</a:t>
            </a:r>
            <a:r>
              <a:rPr lang="nl-NL" sz="2400">
                <a:latin typeface="Open Sans"/>
                <a:ea typeface="Open Sans"/>
                <a:cs typeface="Open Sans"/>
              </a:rPr>
              <a:t> </a:t>
            </a:r>
            <a:r>
              <a:rPr lang="nl-NL" sz="2400" err="1">
                <a:latin typeface="Open Sans"/>
                <a:ea typeface="Open Sans"/>
                <a:cs typeface="Open Sans"/>
              </a:rPr>
              <a:t>perform</a:t>
            </a:r>
            <a:r>
              <a:rPr lang="nl-NL" sz="2400">
                <a:latin typeface="Open Sans"/>
                <a:ea typeface="Open Sans"/>
                <a:cs typeface="Open Sans"/>
              </a:rPr>
              <a:t> risk-</a:t>
            </a:r>
            <a:r>
              <a:rPr lang="nl-NL" sz="2400" err="1">
                <a:latin typeface="Open Sans"/>
                <a:ea typeface="Open Sans"/>
                <a:cs typeface="Open Sans"/>
              </a:rPr>
              <a:t>based</a:t>
            </a:r>
            <a:r>
              <a:rPr lang="nl-NL" sz="2400">
                <a:latin typeface="Open Sans"/>
                <a:ea typeface="Open Sans"/>
                <a:cs typeface="Open Sans"/>
              </a:rPr>
              <a:t> checks on partner </a:t>
            </a:r>
            <a:r>
              <a:rPr lang="nl-NL" sz="2400" err="1">
                <a:latin typeface="Open Sans"/>
                <a:ea typeface="Open Sans"/>
                <a:cs typeface="Open Sans"/>
              </a:rPr>
              <a:t>reports</a:t>
            </a:r>
            <a:r>
              <a:rPr lang="nl-NL" sz="2400">
                <a:latin typeface="Open Sans"/>
                <a:ea typeface="Open Sans"/>
                <a:cs typeface="Open Sans"/>
              </a:rPr>
              <a:t> (RBMV)</a:t>
            </a:r>
          </a:p>
          <a:p>
            <a:pPr lvl="1"/>
            <a:endParaRPr lang="nl-NL" sz="2000">
              <a:latin typeface="Open Sans"/>
              <a:ea typeface="Open Sans"/>
              <a:cs typeface="Open Sans"/>
            </a:endParaRPr>
          </a:p>
          <a:p>
            <a:pPr lvl="1"/>
            <a:r>
              <a:rPr lang="nl-NL" sz="2000">
                <a:latin typeface="Open Sans"/>
                <a:ea typeface="Open Sans"/>
                <a:cs typeface="Open Sans"/>
              </a:rPr>
              <a:t>Risk-assessment is </a:t>
            </a:r>
            <a:r>
              <a:rPr lang="nl-NL" sz="2000" err="1">
                <a:latin typeface="Open Sans"/>
                <a:ea typeface="Open Sans"/>
                <a:cs typeface="Open Sans"/>
              </a:rPr>
              <a:t>done</a:t>
            </a:r>
            <a:r>
              <a:rPr lang="nl-NL" sz="2000">
                <a:latin typeface="Open Sans"/>
                <a:ea typeface="Open Sans"/>
                <a:cs typeface="Open Sans"/>
              </a:rPr>
              <a:t> </a:t>
            </a:r>
            <a:r>
              <a:rPr lang="nl-NL" sz="2000" err="1">
                <a:latin typeface="Open Sans"/>
                <a:ea typeface="Open Sans"/>
                <a:cs typeface="Open Sans"/>
              </a:rPr>
              <a:t>every</a:t>
            </a:r>
            <a:r>
              <a:rPr lang="nl-NL" sz="2000">
                <a:latin typeface="Open Sans"/>
                <a:ea typeface="Open Sans"/>
                <a:cs typeface="Open Sans"/>
              </a:rPr>
              <a:t> partner report</a:t>
            </a:r>
          </a:p>
          <a:p>
            <a:pPr lvl="1"/>
            <a:r>
              <a:rPr lang="nl-NL" sz="2000" err="1">
                <a:latin typeface="Open Sans"/>
                <a:ea typeface="Open Sans"/>
                <a:cs typeface="Open Sans"/>
              </a:rPr>
              <a:t>Identified</a:t>
            </a:r>
            <a:r>
              <a:rPr lang="nl-NL" sz="2000">
                <a:latin typeface="Open Sans"/>
                <a:ea typeface="Open Sans"/>
                <a:cs typeface="Open Sans"/>
              </a:rPr>
              <a:t> risk profile (5 </a:t>
            </a:r>
            <a:r>
              <a:rPr lang="nl-NL" sz="2000" err="1">
                <a:latin typeface="Open Sans"/>
                <a:ea typeface="Open Sans"/>
                <a:cs typeface="Open Sans"/>
              </a:rPr>
              <a:t>categories</a:t>
            </a:r>
            <a:r>
              <a:rPr lang="nl-NL" sz="2000">
                <a:latin typeface="Open Sans"/>
                <a:ea typeface="Open Sans"/>
                <a:cs typeface="Open Sans"/>
              </a:rPr>
              <a:t> </a:t>
            </a:r>
            <a:r>
              <a:rPr lang="nl-NL" sz="2000" err="1">
                <a:latin typeface="Open Sans"/>
                <a:ea typeface="Open Sans"/>
                <a:cs typeface="Open Sans"/>
              </a:rPr>
              <a:t>ranging</a:t>
            </a:r>
            <a:r>
              <a:rPr lang="nl-NL" sz="2000">
                <a:latin typeface="Open Sans"/>
                <a:ea typeface="Open Sans"/>
                <a:cs typeface="Open Sans"/>
              </a:rPr>
              <a:t> </a:t>
            </a:r>
            <a:r>
              <a:rPr lang="nl-NL" sz="2000" err="1">
                <a:latin typeface="Open Sans"/>
                <a:ea typeface="Open Sans"/>
                <a:cs typeface="Open Sans"/>
              </a:rPr>
              <a:t>from</a:t>
            </a:r>
            <a:r>
              <a:rPr lang="nl-NL" sz="2000">
                <a:latin typeface="Open Sans"/>
                <a:ea typeface="Open Sans"/>
                <a:cs typeface="Open Sans"/>
              </a:rPr>
              <a:t> “</a:t>
            </a:r>
            <a:r>
              <a:rPr lang="nl-NL" sz="2000" err="1">
                <a:latin typeface="Open Sans"/>
                <a:ea typeface="Open Sans"/>
                <a:cs typeface="Open Sans"/>
              </a:rPr>
              <a:t>very</a:t>
            </a:r>
            <a:r>
              <a:rPr lang="nl-NL" sz="2000">
                <a:latin typeface="Open Sans"/>
                <a:ea typeface="Open Sans"/>
                <a:cs typeface="Open Sans"/>
              </a:rPr>
              <a:t> high” </a:t>
            </a:r>
            <a:r>
              <a:rPr lang="nl-NL" sz="2000" err="1">
                <a:latin typeface="Open Sans"/>
                <a:ea typeface="Open Sans"/>
                <a:cs typeface="Open Sans"/>
              </a:rPr>
              <a:t>to</a:t>
            </a:r>
            <a:r>
              <a:rPr lang="nl-NL" sz="2000">
                <a:latin typeface="Open Sans"/>
                <a:ea typeface="Open Sans"/>
                <a:cs typeface="Open Sans"/>
              </a:rPr>
              <a:t> “</a:t>
            </a:r>
            <a:r>
              <a:rPr lang="nl-NL" sz="2000" err="1">
                <a:latin typeface="Open Sans"/>
                <a:ea typeface="Open Sans"/>
                <a:cs typeface="Open Sans"/>
              </a:rPr>
              <a:t>very</a:t>
            </a:r>
            <a:r>
              <a:rPr lang="nl-NL" sz="2000">
                <a:latin typeface="Open Sans"/>
                <a:ea typeface="Open Sans"/>
                <a:cs typeface="Open Sans"/>
              </a:rPr>
              <a:t> low”) </a:t>
            </a:r>
            <a:r>
              <a:rPr lang="nl-NL" sz="2000" err="1">
                <a:latin typeface="Open Sans"/>
                <a:ea typeface="Open Sans"/>
                <a:cs typeface="Open Sans"/>
              </a:rPr>
              <a:t>determines</a:t>
            </a:r>
            <a:r>
              <a:rPr lang="nl-NL" sz="2000">
                <a:latin typeface="Open Sans"/>
                <a:ea typeface="Open Sans"/>
                <a:cs typeface="Open Sans"/>
              </a:rPr>
              <a:t> </a:t>
            </a:r>
            <a:r>
              <a:rPr lang="nl-NL" sz="2000" err="1">
                <a:latin typeface="Open Sans"/>
                <a:ea typeface="Open Sans"/>
                <a:cs typeface="Open Sans"/>
              </a:rPr>
              <a:t>the</a:t>
            </a:r>
            <a:r>
              <a:rPr lang="nl-NL" sz="2000">
                <a:latin typeface="Open Sans"/>
                <a:ea typeface="Open Sans"/>
                <a:cs typeface="Open Sans"/>
              </a:rPr>
              <a:t> </a:t>
            </a:r>
            <a:r>
              <a:rPr lang="nl-NL" sz="2000" err="1">
                <a:latin typeface="Open Sans"/>
                <a:ea typeface="Open Sans"/>
                <a:cs typeface="Open Sans"/>
              </a:rPr>
              <a:t>amount</a:t>
            </a:r>
            <a:r>
              <a:rPr lang="nl-NL" sz="2000">
                <a:latin typeface="Open Sans"/>
                <a:ea typeface="Open Sans"/>
                <a:cs typeface="Open Sans"/>
              </a:rPr>
              <a:t> of </a:t>
            </a:r>
            <a:r>
              <a:rPr lang="nl-NL" sz="2000" err="1">
                <a:latin typeface="Open Sans"/>
                <a:ea typeface="Open Sans"/>
                <a:cs typeface="Open Sans"/>
              </a:rPr>
              <a:t>cost</a:t>
            </a:r>
            <a:r>
              <a:rPr lang="nl-NL" sz="2000">
                <a:latin typeface="Open Sans"/>
                <a:ea typeface="Open Sans"/>
                <a:cs typeface="Open Sans"/>
              </a:rPr>
              <a:t> </a:t>
            </a:r>
            <a:r>
              <a:rPr lang="nl-NL" sz="2000" err="1">
                <a:latin typeface="Open Sans"/>
                <a:ea typeface="Open Sans"/>
                <a:cs typeface="Open Sans"/>
              </a:rPr>
              <a:t>lines</a:t>
            </a:r>
            <a:r>
              <a:rPr lang="nl-NL" sz="2000">
                <a:latin typeface="Open Sans"/>
                <a:ea typeface="Open Sans"/>
                <a:cs typeface="Open Sans"/>
              </a:rPr>
              <a:t> </a:t>
            </a:r>
            <a:r>
              <a:rPr lang="nl-NL" sz="2000" err="1">
                <a:latin typeface="Open Sans"/>
                <a:ea typeface="Open Sans"/>
                <a:cs typeface="Open Sans"/>
              </a:rPr>
              <a:t>being</a:t>
            </a:r>
            <a:r>
              <a:rPr lang="nl-NL" sz="2000">
                <a:latin typeface="Open Sans"/>
                <a:ea typeface="Open Sans"/>
                <a:cs typeface="Open Sans"/>
              </a:rPr>
              <a:t> </a:t>
            </a:r>
            <a:r>
              <a:rPr lang="nl-NL" sz="2000" err="1">
                <a:latin typeface="Open Sans"/>
                <a:ea typeface="Open Sans"/>
                <a:cs typeface="Open Sans"/>
              </a:rPr>
              <a:t>checked</a:t>
            </a:r>
            <a:endParaRPr lang="nl-NL" sz="2000">
              <a:latin typeface="Open Sans"/>
              <a:ea typeface="Open Sans"/>
              <a:cs typeface="Open Sans"/>
            </a:endParaRPr>
          </a:p>
          <a:p>
            <a:pPr lvl="1"/>
            <a:r>
              <a:rPr lang="nl-NL" sz="2000">
                <a:latin typeface="Open Sans"/>
                <a:ea typeface="Open Sans"/>
                <a:cs typeface="Open Sans"/>
              </a:rPr>
              <a:t>Every partner starts at “</a:t>
            </a:r>
            <a:r>
              <a:rPr lang="nl-NL" sz="2000" err="1">
                <a:latin typeface="Open Sans"/>
                <a:ea typeface="Open Sans"/>
                <a:cs typeface="Open Sans"/>
              </a:rPr>
              <a:t>very</a:t>
            </a:r>
            <a:r>
              <a:rPr lang="nl-NL" sz="2000">
                <a:latin typeface="Open Sans"/>
                <a:ea typeface="Open Sans"/>
                <a:cs typeface="Open Sans"/>
              </a:rPr>
              <a:t> high”, </a:t>
            </a:r>
            <a:r>
              <a:rPr lang="nl-NL" sz="2000" err="1">
                <a:latin typeface="Open Sans"/>
                <a:ea typeface="Open Sans"/>
                <a:cs typeface="Open Sans"/>
              </a:rPr>
              <a:t>to</a:t>
            </a:r>
            <a:r>
              <a:rPr lang="nl-NL" sz="2000">
                <a:latin typeface="Open Sans"/>
                <a:ea typeface="Open Sans"/>
                <a:cs typeface="Open Sans"/>
              </a:rPr>
              <a:t> </a:t>
            </a:r>
            <a:r>
              <a:rPr lang="nl-NL" sz="2000" err="1">
                <a:latin typeface="Open Sans"/>
                <a:ea typeface="Open Sans"/>
                <a:cs typeface="Open Sans"/>
              </a:rPr>
              <a:t>build</a:t>
            </a:r>
            <a:r>
              <a:rPr lang="nl-NL" sz="2000">
                <a:latin typeface="Open Sans"/>
                <a:ea typeface="Open Sans"/>
                <a:cs typeface="Open Sans"/>
              </a:rPr>
              <a:t> up project-</a:t>
            </a:r>
            <a:r>
              <a:rPr lang="nl-NL" sz="2000" err="1">
                <a:latin typeface="Open Sans"/>
                <a:ea typeface="Open Sans"/>
                <a:cs typeface="Open Sans"/>
              </a:rPr>
              <a:t>specific</a:t>
            </a:r>
            <a:r>
              <a:rPr lang="nl-NL" sz="2000">
                <a:latin typeface="Open Sans"/>
                <a:ea typeface="Open Sans"/>
                <a:cs typeface="Open Sans"/>
              </a:rPr>
              <a:t> risk profile</a:t>
            </a:r>
          </a:p>
          <a:p>
            <a:pPr lvl="1"/>
            <a:r>
              <a:rPr lang="nl-NL" sz="2000" err="1">
                <a:latin typeface="Open Sans"/>
                <a:ea typeface="Open Sans"/>
                <a:cs typeface="Open Sans"/>
              </a:rPr>
              <a:t>Quality</a:t>
            </a:r>
            <a:r>
              <a:rPr lang="nl-NL" sz="2000">
                <a:latin typeface="Open Sans"/>
                <a:ea typeface="Open Sans"/>
                <a:cs typeface="Open Sans"/>
              </a:rPr>
              <a:t> of </a:t>
            </a:r>
            <a:r>
              <a:rPr lang="nl-NL" sz="2000" err="1">
                <a:latin typeface="Open Sans"/>
                <a:ea typeface="Open Sans"/>
                <a:cs typeface="Open Sans"/>
              </a:rPr>
              <a:t>certain</a:t>
            </a:r>
            <a:r>
              <a:rPr lang="nl-NL" sz="2000">
                <a:latin typeface="Open Sans"/>
                <a:ea typeface="Open Sans"/>
                <a:cs typeface="Open Sans"/>
              </a:rPr>
              <a:t> report (</a:t>
            </a:r>
            <a:r>
              <a:rPr lang="nl-NL" sz="2000" err="1">
                <a:latin typeface="Open Sans"/>
                <a:ea typeface="Open Sans"/>
                <a:cs typeface="Open Sans"/>
              </a:rPr>
              <a:t>number</a:t>
            </a:r>
            <a:r>
              <a:rPr lang="nl-NL" sz="2000">
                <a:latin typeface="Open Sans"/>
                <a:ea typeface="Open Sans"/>
                <a:cs typeface="Open Sans"/>
              </a:rPr>
              <a:t> </a:t>
            </a:r>
            <a:r>
              <a:rPr lang="nl-NL" sz="2000" err="1">
                <a:latin typeface="Open Sans"/>
                <a:ea typeface="Open Sans"/>
                <a:cs typeface="Open Sans"/>
              </a:rPr>
              <a:t>and</a:t>
            </a:r>
            <a:r>
              <a:rPr lang="nl-NL" sz="2000">
                <a:latin typeface="Open Sans"/>
                <a:ea typeface="Open Sans"/>
                <a:cs typeface="Open Sans"/>
              </a:rPr>
              <a:t> financial impact of </a:t>
            </a:r>
            <a:r>
              <a:rPr lang="nl-NL" sz="2000" err="1">
                <a:latin typeface="Open Sans"/>
                <a:ea typeface="Open Sans"/>
                <a:cs typeface="Open Sans"/>
              </a:rPr>
              <a:t>findings</a:t>
            </a:r>
            <a:r>
              <a:rPr lang="nl-NL" sz="2000">
                <a:latin typeface="Open Sans"/>
                <a:ea typeface="Open Sans"/>
                <a:cs typeface="Open Sans"/>
              </a:rPr>
              <a:t>) </a:t>
            </a:r>
            <a:r>
              <a:rPr lang="nl-NL" sz="2000" err="1">
                <a:latin typeface="Open Sans"/>
                <a:ea typeface="Open Sans"/>
                <a:cs typeface="Open Sans"/>
              </a:rPr>
              <a:t>influences</a:t>
            </a:r>
            <a:r>
              <a:rPr lang="nl-NL" sz="2000">
                <a:latin typeface="Open Sans"/>
                <a:ea typeface="Open Sans"/>
                <a:cs typeface="Open Sans"/>
              </a:rPr>
              <a:t> </a:t>
            </a:r>
            <a:r>
              <a:rPr lang="nl-NL" sz="2000" err="1">
                <a:latin typeface="Open Sans"/>
                <a:ea typeface="Open Sans"/>
                <a:cs typeface="Open Sans"/>
              </a:rPr>
              <a:t>the</a:t>
            </a:r>
            <a:r>
              <a:rPr lang="nl-NL" sz="2000">
                <a:latin typeface="Open Sans"/>
                <a:ea typeface="Open Sans"/>
                <a:cs typeface="Open Sans"/>
              </a:rPr>
              <a:t> risk profile (</a:t>
            </a:r>
            <a:r>
              <a:rPr lang="nl-NL" sz="2000" err="1">
                <a:latin typeface="Open Sans"/>
                <a:ea typeface="Open Sans"/>
                <a:cs typeface="Open Sans"/>
              </a:rPr>
              <a:t>and</a:t>
            </a:r>
            <a:r>
              <a:rPr lang="nl-NL" sz="2000">
                <a:latin typeface="Open Sans"/>
                <a:ea typeface="Open Sans"/>
                <a:cs typeface="Open Sans"/>
              </a:rPr>
              <a:t> </a:t>
            </a:r>
            <a:r>
              <a:rPr lang="nl-NL" sz="2000" err="1">
                <a:latin typeface="Open Sans"/>
                <a:ea typeface="Open Sans"/>
                <a:cs typeface="Open Sans"/>
              </a:rPr>
              <a:t>thus</a:t>
            </a:r>
            <a:r>
              <a:rPr lang="nl-NL" sz="2000">
                <a:latin typeface="Open Sans"/>
                <a:ea typeface="Open Sans"/>
                <a:cs typeface="Open Sans"/>
              </a:rPr>
              <a:t> RBMV-approach) </a:t>
            </a:r>
            <a:r>
              <a:rPr lang="nl-NL" sz="2000" err="1">
                <a:latin typeface="Open Sans"/>
                <a:ea typeface="Open Sans"/>
                <a:cs typeface="Open Sans"/>
              </a:rPr>
              <a:t>for</a:t>
            </a:r>
            <a:r>
              <a:rPr lang="nl-NL" sz="2000">
                <a:latin typeface="Open Sans"/>
                <a:ea typeface="Open Sans"/>
                <a:cs typeface="Open Sans"/>
              </a:rPr>
              <a:t> next report</a:t>
            </a:r>
            <a:endParaRPr lang="nl-NL" sz="1800">
              <a:latin typeface="Open Sans"/>
              <a:ea typeface="Open Sans"/>
              <a:cs typeface="Open Sans"/>
            </a:endParaRP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74276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4860CC-DD6F-78BF-932D-CDE8F028B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nl-NL" dirty="0">
                <a:latin typeface="Open Sans"/>
                <a:ea typeface="Open Sans"/>
                <a:cs typeface="Open Sans"/>
              </a:rPr>
              <a:t>Reporting – </a:t>
            </a:r>
            <a:r>
              <a:rPr lang="nl-NL" dirty="0" err="1">
                <a:latin typeface="Open Sans"/>
                <a:ea typeface="Open Sans"/>
                <a:cs typeface="Open Sans"/>
              </a:rPr>
              <a:t>all</a:t>
            </a:r>
            <a:r>
              <a:rPr lang="nl-NL">
                <a:latin typeface="Open Sans"/>
                <a:ea typeface="Open Sans"/>
                <a:cs typeface="Open Sans"/>
              </a:rPr>
              <a:t> project partners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45FD89-5372-FB9E-B347-CD0441DAD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914400" lvl="2" indent="0">
              <a:buNone/>
            </a:pPr>
            <a:r>
              <a:rPr lang="en-US" dirty="0">
                <a:latin typeface="Open Sans"/>
                <a:ea typeface="Open Sans"/>
                <a:cs typeface="Open Sans"/>
              </a:rPr>
              <a:t>PARTNER REPORTS</a:t>
            </a:r>
            <a:endParaRPr lang="nl-NL" dirty="0">
              <a:latin typeface="Open Sans"/>
              <a:ea typeface="Open Sans"/>
              <a:cs typeface="Open Sans"/>
            </a:endParaRPr>
          </a:p>
          <a:p>
            <a:pPr lvl="2"/>
            <a:r>
              <a:rPr lang="nl-NL" dirty="0" err="1">
                <a:latin typeface="Open Sans"/>
                <a:ea typeface="Open Sans"/>
                <a:cs typeface="Open Sans"/>
              </a:rPr>
              <a:t>by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each</a:t>
            </a:r>
            <a:r>
              <a:rPr lang="nl-NL" dirty="0">
                <a:latin typeface="Open Sans"/>
                <a:ea typeface="Open Sans"/>
                <a:cs typeface="Open Sans"/>
              </a:rPr>
              <a:t> partner</a:t>
            </a:r>
          </a:p>
          <a:p>
            <a:pPr lvl="2"/>
            <a:r>
              <a:rPr lang="nl-NL" dirty="0">
                <a:latin typeface="Open Sans"/>
                <a:ea typeface="Open Sans"/>
                <a:cs typeface="Open Sans"/>
              </a:rPr>
              <a:t>at </a:t>
            </a:r>
            <a:r>
              <a:rPr lang="nl-NL" dirty="0" err="1">
                <a:latin typeface="Open Sans"/>
                <a:ea typeface="Open Sans"/>
                <a:cs typeface="Open Sans"/>
              </a:rPr>
              <a:t>least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every</a:t>
            </a:r>
            <a:r>
              <a:rPr lang="nl-NL" dirty="0">
                <a:latin typeface="Open Sans"/>
                <a:ea typeface="Open Sans"/>
                <a:cs typeface="Open Sans"/>
              </a:rPr>
              <a:t> 3 </a:t>
            </a:r>
            <a:r>
              <a:rPr lang="nl-NL" dirty="0" err="1">
                <a:latin typeface="Open Sans"/>
                <a:ea typeface="Open Sans"/>
                <a:cs typeface="Open Sans"/>
              </a:rPr>
              <a:t>months</a:t>
            </a:r>
            <a:endParaRPr lang="nl-NL" dirty="0">
              <a:latin typeface="Open Sans"/>
              <a:ea typeface="Open Sans"/>
              <a:cs typeface="Open Sans"/>
            </a:endParaRPr>
          </a:p>
          <a:p>
            <a:pPr lvl="2"/>
            <a:r>
              <a:rPr lang="nl-NL" dirty="0">
                <a:latin typeface="Open Sans"/>
                <a:ea typeface="Open Sans"/>
                <a:cs typeface="Open Sans"/>
              </a:rPr>
              <a:t>on </a:t>
            </a:r>
            <a:r>
              <a:rPr lang="nl-NL" dirty="0" err="1">
                <a:latin typeface="Open Sans"/>
                <a:ea typeface="Open Sans"/>
                <a:cs typeface="Open Sans"/>
              </a:rPr>
              <a:t>expenditure</a:t>
            </a:r>
            <a:endParaRPr lang="nl-NL" dirty="0">
              <a:latin typeface="Open Sans"/>
              <a:ea typeface="Open Sans"/>
              <a:cs typeface="Open Sans"/>
            </a:endParaRPr>
          </a:p>
          <a:p>
            <a:pPr lvl="2"/>
            <a:r>
              <a:rPr lang="nl-NL" dirty="0" err="1">
                <a:latin typeface="Open Sans"/>
                <a:ea typeface="Open Sans"/>
                <a:cs typeface="Open Sans"/>
              </a:rPr>
              <a:t>Once</a:t>
            </a:r>
            <a:r>
              <a:rPr lang="nl-NL" dirty="0">
                <a:latin typeface="Open Sans"/>
                <a:ea typeface="Open Sans"/>
                <a:cs typeface="Open Sans"/>
              </a:rPr>
              <a:t> a </a:t>
            </a:r>
            <a:r>
              <a:rPr lang="nl-NL" dirty="0" err="1">
                <a:latin typeface="Open Sans"/>
                <a:ea typeface="Open Sans"/>
                <a:cs typeface="Open Sans"/>
              </a:rPr>
              <a:t>year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including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an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annual</a:t>
            </a:r>
            <a:r>
              <a:rPr lang="nl-NL" dirty="0">
                <a:latin typeface="Open Sans"/>
                <a:ea typeface="Open Sans"/>
                <a:cs typeface="Open Sans"/>
              </a:rPr>
              <a:t> risk assessment</a:t>
            </a:r>
          </a:p>
          <a:p>
            <a:pPr lvl="3"/>
            <a:r>
              <a:rPr lang="nl-NL" sz="2000" dirty="0">
                <a:latin typeface="Open Sans"/>
                <a:ea typeface="Open Sans"/>
                <a:cs typeface="Open Sans"/>
              </a:rPr>
              <a:t>First report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only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covering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a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period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of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the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current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calendar</a:t>
            </a:r>
            <a:r>
              <a:rPr lang="nl-NL" sz="2000" dirty="0">
                <a:latin typeface="Open Sans"/>
                <a:ea typeface="Open Sans"/>
                <a:cs typeface="Open Sans"/>
              </a:rPr>
              <a:t>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year</a:t>
            </a:r>
            <a:endParaRPr lang="nl-NL" sz="2000" dirty="0">
              <a:latin typeface="Open Sans"/>
              <a:ea typeface="Open Sans"/>
              <a:cs typeface="Open Sans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635619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4860CC-DD6F-78BF-932D-CDE8F028B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nl-NL">
                <a:latin typeface="Open Sans"/>
                <a:ea typeface="Open Sans"/>
                <a:cs typeface="Open Sans"/>
              </a:rPr>
              <a:t>Reporting </a:t>
            </a:r>
            <a:r>
              <a:rPr lang="nl-NL" err="1">
                <a:latin typeface="Open Sans"/>
                <a:ea typeface="Open Sans"/>
                <a:cs typeface="Open Sans"/>
              </a:rPr>
              <a:t>calendar</a:t>
            </a:r>
            <a:r>
              <a:rPr lang="nl-NL">
                <a:latin typeface="Open Sans"/>
                <a:ea typeface="Open Sans"/>
                <a:cs typeface="Open Sans"/>
              </a:rPr>
              <a:t> (partner </a:t>
            </a:r>
            <a:r>
              <a:rPr lang="nl-NL" err="1">
                <a:latin typeface="Open Sans"/>
                <a:ea typeface="Open Sans"/>
                <a:cs typeface="Open Sans"/>
              </a:rPr>
              <a:t>reports</a:t>
            </a:r>
            <a:r>
              <a:rPr lang="nl-NL">
                <a:latin typeface="Open Sans"/>
                <a:ea typeface="Open Sans"/>
                <a:cs typeface="Open Sans"/>
              </a:rPr>
              <a:t>)</a:t>
            </a:r>
            <a:endParaRPr lang="nl-NL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F9E7BD3-C366-4AA2-B357-CD2D16DA022A}"/>
              </a:ext>
            </a:extLst>
          </p:cNvPr>
          <p:cNvGraphicFramePr>
            <a:graphicFrameLocks noGrp="1"/>
          </p:cNvGraphicFramePr>
          <p:nvPr/>
        </p:nvGraphicFramePr>
        <p:xfrm>
          <a:off x="1111250" y="2424693"/>
          <a:ext cx="9969500" cy="2378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9472">
                  <a:extLst>
                    <a:ext uri="{9D8B030D-6E8A-4147-A177-3AD203B41FA5}">
                      <a16:colId xmlns:a16="http://schemas.microsoft.com/office/drawing/2014/main" val="2416946274"/>
                    </a:ext>
                  </a:extLst>
                </a:gridCol>
                <a:gridCol w="2406868">
                  <a:extLst>
                    <a:ext uri="{9D8B030D-6E8A-4147-A177-3AD203B41FA5}">
                      <a16:colId xmlns:a16="http://schemas.microsoft.com/office/drawing/2014/main" val="630218186"/>
                    </a:ext>
                  </a:extLst>
                </a:gridCol>
                <a:gridCol w="3268273">
                  <a:extLst>
                    <a:ext uri="{9D8B030D-6E8A-4147-A177-3AD203B41FA5}">
                      <a16:colId xmlns:a16="http://schemas.microsoft.com/office/drawing/2014/main" val="2315974307"/>
                    </a:ext>
                  </a:extLst>
                </a:gridCol>
                <a:gridCol w="2634887">
                  <a:extLst>
                    <a:ext uri="{9D8B030D-6E8A-4147-A177-3AD203B41FA5}">
                      <a16:colId xmlns:a16="http://schemas.microsoft.com/office/drawing/2014/main" val="2928615282"/>
                    </a:ext>
                  </a:extLst>
                </a:gridCol>
              </a:tblGrid>
              <a:tr h="524383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 period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Number partner report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Time frame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Submission deadline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64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 1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Partner report 1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01-09-2026</a:t>
                      </a:r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– </a:t>
                      </a:r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30-11-2026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31-12-2026</a:t>
                      </a:r>
                      <a:endParaRPr lang="en-GB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16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 1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Partner report 2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01-12-2026</a:t>
                      </a:r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– </a:t>
                      </a:r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28-02-2027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31-03-2027</a:t>
                      </a:r>
                      <a:endParaRPr lang="en-GB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75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 2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Partner report 3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01-03-2027</a:t>
                      </a:r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– </a:t>
                      </a:r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31-05-2027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30-06-2027</a:t>
                      </a:r>
                      <a:endParaRPr lang="en-GB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309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 2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Partner report 4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01-06</a:t>
                      </a:r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2027 – 31-08-2027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30-09-2027</a:t>
                      </a:r>
                      <a:endParaRPr lang="en-GB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55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 X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Partner report X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months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months + 1 month 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679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224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FFE90-5ADD-EF53-88A8-992953789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3CA6A4-B9A6-6944-D317-F0162C8ED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nl-NL" dirty="0">
                <a:latin typeface="Open Sans"/>
                <a:ea typeface="Open Sans"/>
                <a:cs typeface="Open Sans"/>
              </a:rPr>
              <a:t>Reporting – Lead Partner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85E308-94B8-E84E-51C0-356959B51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914400" lvl="2" indent="0">
              <a:buNone/>
            </a:pPr>
            <a:r>
              <a:rPr lang="en-US" dirty="0">
                <a:latin typeface="Open Sans"/>
                <a:ea typeface="Open Sans"/>
                <a:cs typeface="Open Sans"/>
              </a:rPr>
              <a:t>PROJECT REPORTS</a:t>
            </a:r>
            <a:endParaRPr lang="nl-NL" dirty="0">
              <a:latin typeface="Open Sans"/>
              <a:ea typeface="Open Sans"/>
              <a:cs typeface="Open Sans"/>
            </a:endParaRPr>
          </a:p>
          <a:p>
            <a:pPr lvl="2"/>
            <a:r>
              <a:rPr lang="nl-NL" dirty="0">
                <a:latin typeface="Open Sans"/>
                <a:ea typeface="Open Sans"/>
                <a:cs typeface="Open Sans"/>
              </a:rPr>
              <a:t>on </a:t>
            </a:r>
            <a:r>
              <a:rPr lang="nl-NL" dirty="0" err="1">
                <a:latin typeface="Open Sans"/>
                <a:ea typeface="Open Sans"/>
                <a:cs typeface="Open Sans"/>
              </a:rPr>
              <a:t>expenditure</a:t>
            </a:r>
            <a:r>
              <a:rPr lang="nl-NL" dirty="0">
                <a:latin typeface="Open Sans"/>
                <a:ea typeface="Open Sans"/>
                <a:cs typeface="Open Sans"/>
              </a:rPr>
              <a:t> (</a:t>
            </a:r>
            <a:r>
              <a:rPr lang="nl-NL" dirty="0" err="1">
                <a:latin typeface="Open Sans"/>
                <a:ea typeface="Open Sans"/>
                <a:cs typeface="Open Sans"/>
              </a:rPr>
              <a:t>including</a:t>
            </a:r>
            <a:r>
              <a:rPr lang="nl-NL" dirty="0">
                <a:latin typeface="Open Sans"/>
                <a:ea typeface="Open Sans"/>
                <a:cs typeface="Open Sans"/>
              </a:rPr>
              <a:t> partner </a:t>
            </a:r>
            <a:r>
              <a:rPr lang="nl-NL" dirty="0" err="1">
                <a:latin typeface="Open Sans"/>
                <a:ea typeface="Open Sans"/>
                <a:cs typeface="Open Sans"/>
              </a:rPr>
              <a:t>certificates</a:t>
            </a:r>
            <a:r>
              <a:rPr lang="nl-NL" dirty="0">
                <a:latin typeface="Open Sans"/>
                <a:ea typeface="Open Sans"/>
                <a:cs typeface="Open Sans"/>
              </a:rPr>
              <a:t>)</a:t>
            </a:r>
          </a:p>
          <a:p>
            <a:pPr lvl="2"/>
            <a:r>
              <a:rPr lang="nl-NL" dirty="0">
                <a:latin typeface="Open Sans"/>
                <a:ea typeface="Open Sans"/>
                <a:cs typeface="Open Sans"/>
              </a:rPr>
              <a:t>on content </a:t>
            </a:r>
            <a:r>
              <a:rPr lang="nl-NL" dirty="0" err="1">
                <a:latin typeface="Open Sans"/>
                <a:ea typeface="Open Sans"/>
                <a:cs typeface="Open Sans"/>
              </a:rPr>
              <a:t>progress</a:t>
            </a:r>
            <a:endParaRPr lang="nl-NL" dirty="0">
              <a:latin typeface="Open Sans"/>
              <a:ea typeface="Open Sans"/>
              <a:cs typeface="Open Sans"/>
            </a:endParaRPr>
          </a:p>
          <a:p>
            <a:pPr lvl="2"/>
            <a:r>
              <a:rPr lang="nl-NL" dirty="0">
                <a:latin typeface="Open Sans"/>
                <a:ea typeface="Open Sans"/>
                <a:cs typeface="Open Sans"/>
              </a:rPr>
              <a:t>at </a:t>
            </a:r>
            <a:r>
              <a:rPr lang="nl-NL" dirty="0" err="1">
                <a:latin typeface="Open Sans"/>
                <a:ea typeface="Open Sans"/>
                <a:cs typeface="Open Sans"/>
              </a:rPr>
              <a:t>least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every</a:t>
            </a:r>
            <a:r>
              <a:rPr lang="nl-NL" dirty="0">
                <a:latin typeface="Open Sans"/>
                <a:ea typeface="Open Sans"/>
                <a:cs typeface="Open Sans"/>
              </a:rPr>
              <a:t> 6 </a:t>
            </a:r>
            <a:r>
              <a:rPr lang="nl-NL" dirty="0" err="1">
                <a:latin typeface="Open Sans"/>
                <a:ea typeface="Open Sans"/>
                <a:cs typeface="Open Sans"/>
              </a:rPr>
              <a:t>months</a:t>
            </a:r>
            <a:endParaRPr lang="nl-NL" dirty="0">
              <a:latin typeface="Open Sans"/>
              <a:ea typeface="Open Sans"/>
              <a:cs typeface="Open Sans"/>
            </a:endParaRPr>
          </a:p>
          <a:p>
            <a:pPr lvl="2"/>
            <a:r>
              <a:rPr lang="nl-NL" dirty="0" err="1">
                <a:latin typeface="Open Sans"/>
                <a:ea typeface="Open Sans"/>
                <a:cs typeface="Open Sans"/>
              </a:rPr>
              <a:t>consolidated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by</a:t>
            </a:r>
            <a:r>
              <a:rPr lang="nl-NL" dirty="0">
                <a:latin typeface="Open Sans"/>
                <a:ea typeface="Open Sans"/>
                <a:cs typeface="Open Sans"/>
              </a:rPr>
              <a:t> Lead Partner</a:t>
            </a:r>
            <a:br>
              <a:rPr lang="nl-NL" dirty="0">
                <a:latin typeface="Open Sans"/>
                <a:ea typeface="Open Sans"/>
                <a:cs typeface="Open Sans"/>
              </a:rPr>
            </a:br>
            <a:endParaRPr lang="nl-NL" dirty="0">
              <a:latin typeface="Open Sans"/>
              <a:ea typeface="Open Sans"/>
              <a:cs typeface="Open Sans"/>
            </a:endParaRPr>
          </a:p>
          <a:p>
            <a:pPr marL="914400" lvl="2" indent="0">
              <a:buNone/>
            </a:pPr>
            <a:r>
              <a:rPr lang="nl-NL" dirty="0">
                <a:latin typeface="Open Sans"/>
                <a:ea typeface="Open Sans"/>
                <a:cs typeface="Open Sans"/>
              </a:rPr>
              <a:t>A project report is </a:t>
            </a:r>
            <a:r>
              <a:rPr lang="nl-NL" dirty="0" err="1">
                <a:latin typeface="Open Sans"/>
                <a:ea typeface="Open Sans"/>
                <a:cs typeface="Open Sans"/>
              </a:rPr>
              <a:t>the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payment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application</a:t>
            </a:r>
            <a:r>
              <a:rPr lang="nl-NL" dirty="0">
                <a:latin typeface="Open Sans"/>
                <a:ea typeface="Open Sans"/>
                <a:cs typeface="Open Sans"/>
              </a:rPr>
              <a:t>!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88859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4860CC-DD6F-78BF-932D-CDE8F028B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nl-NL" dirty="0">
                <a:latin typeface="Open Sans"/>
                <a:ea typeface="Open Sans"/>
                <a:cs typeface="Open Sans"/>
              </a:rPr>
              <a:t>Reporting </a:t>
            </a:r>
            <a:r>
              <a:rPr lang="nl-NL" dirty="0" err="1">
                <a:latin typeface="Open Sans"/>
                <a:ea typeface="Open Sans"/>
                <a:cs typeface="Open Sans"/>
              </a:rPr>
              <a:t>calendar</a:t>
            </a:r>
            <a:r>
              <a:rPr lang="nl-NL" dirty="0">
                <a:latin typeface="Open Sans"/>
                <a:ea typeface="Open Sans"/>
                <a:cs typeface="Open Sans"/>
              </a:rPr>
              <a:t> project </a:t>
            </a:r>
            <a:r>
              <a:rPr lang="nl-NL" dirty="0" err="1">
                <a:latin typeface="Open Sans"/>
                <a:ea typeface="Open Sans"/>
                <a:cs typeface="Open Sans"/>
              </a:rPr>
              <a:t>reports</a:t>
            </a:r>
            <a:r>
              <a:rPr lang="nl-NL" dirty="0">
                <a:latin typeface="Open Sans"/>
                <a:ea typeface="Open Sans"/>
                <a:cs typeface="Open Sans"/>
              </a:rPr>
              <a:t> – </a:t>
            </a:r>
            <a:r>
              <a:rPr lang="nl-NL" dirty="0" err="1">
                <a:latin typeface="Open Sans"/>
                <a:ea typeface="Open Sans"/>
                <a:cs typeface="Open Sans"/>
              </a:rPr>
              <a:t>for</a:t>
            </a:r>
            <a:r>
              <a:rPr lang="nl-NL" dirty="0">
                <a:latin typeface="Open Sans"/>
                <a:ea typeface="Open Sans"/>
                <a:cs typeface="Open Sans"/>
              </a:rPr>
              <a:t> Lead Partner</a:t>
            </a:r>
            <a:endParaRPr lang="nl-NL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0A33882-FE99-4E15-AC62-3648CD3CA275}"/>
              </a:ext>
            </a:extLst>
          </p:cNvPr>
          <p:cNvGraphicFramePr>
            <a:graphicFrameLocks noGrp="1"/>
          </p:cNvGraphicFramePr>
          <p:nvPr/>
        </p:nvGraphicFramePr>
        <p:xfrm>
          <a:off x="1102360" y="2287066"/>
          <a:ext cx="9969500" cy="1636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9472">
                  <a:extLst>
                    <a:ext uri="{9D8B030D-6E8A-4147-A177-3AD203B41FA5}">
                      <a16:colId xmlns:a16="http://schemas.microsoft.com/office/drawing/2014/main" val="2416946274"/>
                    </a:ext>
                  </a:extLst>
                </a:gridCol>
                <a:gridCol w="2406868">
                  <a:extLst>
                    <a:ext uri="{9D8B030D-6E8A-4147-A177-3AD203B41FA5}">
                      <a16:colId xmlns:a16="http://schemas.microsoft.com/office/drawing/2014/main" val="630218186"/>
                    </a:ext>
                  </a:extLst>
                </a:gridCol>
                <a:gridCol w="3280708">
                  <a:extLst>
                    <a:ext uri="{9D8B030D-6E8A-4147-A177-3AD203B41FA5}">
                      <a16:colId xmlns:a16="http://schemas.microsoft.com/office/drawing/2014/main" val="2315974307"/>
                    </a:ext>
                  </a:extLst>
                </a:gridCol>
                <a:gridCol w="2622452">
                  <a:extLst>
                    <a:ext uri="{9D8B030D-6E8A-4147-A177-3AD203B41FA5}">
                      <a16:colId xmlns:a16="http://schemas.microsoft.com/office/drawing/2014/main" val="2928615282"/>
                    </a:ext>
                  </a:extLst>
                </a:gridCol>
              </a:tblGrid>
              <a:tr h="524383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 period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Number partner report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Time frame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Submission deadline</a:t>
                      </a:r>
                      <a:endParaRPr lang="en-GB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64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 1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 report 1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01-09-2026 </a:t>
                      </a:r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 </a:t>
                      </a:r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28-02-2027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30-04-2027</a:t>
                      </a:r>
                      <a:endParaRPr lang="en-GB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16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 2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 report 2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01-03-2027</a:t>
                      </a:r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– </a:t>
                      </a:r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31-08-2027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31-10-2027</a:t>
                      </a:r>
                      <a:endParaRPr lang="en-GB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309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 </a:t>
                      </a:r>
                      <a:r>
                        <a:rPr lang="ang-Latn-001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 report X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months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GB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months + 2 months</a:t>
                      </a:r>
                      <a:endParaRPr lang="en-GB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679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4652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4860CC-DD6F-78BF-932D-CDE8F028B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nl-NL">
                <a:latin typeface="Open Sans"/>
                <a:ea typeface="Open Sans"/>
                <a:cs typeface="Open Sans"/>
              </a:rPr>
              <a:t>Reporting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45FD89-5372-FB9E-B347-CD0441DAD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nl-NL" sz="2400" dirty="0">
                <a:latin typeface="Open Sans"/>
                <a:ea typeface="Open Sans"/>
                <a:cs typeface="Open Sans"/>
              </a:rPr>
              <a:t>Support </a:t>
            </a:r>
            <a:r>
              <a:rPr lang="nl-NL" sz="2400" dirty="0" err="1">
                <a:latin typeface="Open Sans"/>
                <a:ea typeface="Open Sans"/>
                <a:cs typeface="Open Sans"/>
              </a:rPr>
              <a:t>your</a:t>
            </a:r>
            <a:r>
              <a:rPr lang="nl-NL" sz="2400" dirty="0">
                <a:latin typeface="Open Sans"/>
                <a:ea typeface="Open Sans"/>
                <a:cs typeface="Open Sans"/>
              </a:rPr>
              <a:t> </a:t>
            </a:r>
            <a:r>
              <a:rPr lang="nl-NL" sz="2400" dirty="0" err="1">
                <a:latin typeface="Open Sans"/>
                <a:ea typeface="Open Sans"/>
                <a:cs typeface="Open Sans"/>
              </a:rPr>
              <a:t>reports</a:t>
            </a:r>
            <a:r>
              <a:rPr lang="nl-NL" sz="2400" dirty="0">
                <a:latin typeface="Open Sans"/>
                <a:ea typeface="Open Sans"/>
                <a:cs typeface="Open Sans"/>
              </a:rPr>
              <a:t> </a:t>
            </a:r>
            <a:r>
              <a:rPr lang="nl-NL" sz="2400" dirty="0" err="1">
                <a:latin typeface="Open Sans"/>
                <a:ea typeface="Open Sans"/>
                <a:cs typeface="Open Sans"/>
              </a:rPr>
              <a:t>by</a:t>
            </a:r>
            <a:r>
              <a:rPr lang="nl-NL" sz="2400" dirty="0">
                <a:latin typeface="Open Sans"/>
                <a:ea typeface="Open Sans"/>
                <a:cs typeface="Open Sans"/>
              </a:rPr>
              <a:t> </a:t>
            </a:r>
            <a:r>
              <a:rPr lang="nl-NL" sz="2400" dirty="0" err="1">
                <a:latin typeface="Open Sans"/>
                <a:ea typeface="Open Sans"/>
                <a:cs typeface="Open Sans"/>
              </a:rPr>
              <a:t>documents</a:t>
            </a:r>
            <a:endParaRPr lang="nl-NL" sz="2400" dirty="0">
              <a:latin typeface="Open Sans"/>
              <a:ea typeface="Open Sans"/>
              <a:cs typeface="Open Sans"/>
            </a:endParaRPr>
          </a:p>
          <a:p>
            <a:pPr lvl="1"/>
            <a:r>
              <a:rPr lang="nl-NL" sz="2000" dirty="0">
                <a:latin typeface="Open Sans"/>
                <a:ea typeface="Open Sans"/>
                <a:cs typeface="Open Sans"/>
              </a:rPr>
              <a:t>Partner </a:t>
            </a:r>
            <a:r>
              <a:rPr lang="nl-NL" sz="2000" dirty="0" err="1">
                <a:latin typeface="Open Sans"/>
                <a:ea typeface="Open Sans"/>
                <a:cs typeface="Open Sans"/>
              </a:rPr>
              <a:t>reports</a:t>
            </a:r>
            <a:endParaRPr lang="nl-NL" sz="2000" dirty="0">
              <a:latin typeface="Open Sans"/>
              <a:ea typeface="Open Sans"/>
              <a:cs typeface="Open Sans"/>
            </a:endParaRPr>
          </a:p>
          <a:p>
            <a:pPr lvl="2"/>
            <a:r>
              <a:rPr lang="nl-NL" sz="1800" dirty="0" err="1">
                <a:latin typeface="Open Sans"/>
                <a:ea typeface="Open Sans"/>
                <a:cs typeface="Open Sans"/>
              </a:rPr>
              <a:t>Staff</a:t>
            </a:r>
            <a:r>
              <a:rPr lang="nl-NL" sz="1800" dirty="0">
                <a:latin typeface="Open Sans"/>
                <a:ea typeface="Open Sans"/>
                <a:cs typeface="Open Sans"/>
              </a:rPr>
              <a:t> </a:t>
            </a:r>
            <a:r>
              <a:rPr lang="nl-NL" sz="1800" dirty="0" err="1">
                <a:latin typeface="Open Sans"/>
                <a:ea typeface="Open Sans"/>
                <a:cs typeface="Open Sans"/>
              </a:rPr>
              <a:t>costs</a:t>
            </a:r>
            <a:r>
              <a:rPr lang="nl-NL" sz="1800" dirty="0">
                <a:latin typeface="Open Sans"/>
                <a:ea typeface="Open Sans"/>
                <a:cs typeface="Open Sans"/>
              </a:rPr>
              <a:t>:</a:t>
            </a:r>
          </a:p>
          <a:p>
            <a:pPr lvl="3"/>
            <a:r>
              <a:rPr lang="nl-NL" sz="1600" dirty="0" err="1">
                <a:latin typeface="Open Sans"/>
                <a:ea typeface="Open Sans"/>
                <a:cs typeface="Open Sans"/>
              </a:rPr>
              <a:t>Pay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slip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for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each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individual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to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substantiate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hourly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rate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(first report)</a:t>
            </a:r>
          </a:p>
          <a:p>
            <a:pPr lvl="3"/>
            <a:r>
              <a:rPr lang="nl-NL" sz="1600" dirty="0">
                <a:latin typeface="Open Sans"/>
                <a:ea typeface="Open Sans"/>
                <a:cs typeface="Open Sans"/>
              </a:rPr>
              <a:t>Time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registration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of project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hours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for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each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individual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(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every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report)</a:t>
            </a:r>
          </a:p>
          <a:p>
            <a:pPr lvl="2"/>
            <a:r>
              <a:rPr lang="nl-NL" sz="1800" dirty="0" err="1">
                <a:latin typeface="Open Sans"/>
                <a:ea typeface="Open Sans"/>
                <a:cs typeface="Open Sans"/>
              </a:rPr>
              <a:t>External</a:t>
            </a:r>
            <a:r>
              <a:rPr lang="nl-NL" sz="1800" dirty="0">
                <a:latin typeface="Open Sans"/>
                <a:ea typeface="Open Sans"/>
                <a:cs typeface="Open Sans"/>
              </a:rPr>
              <a:t> </a:t>
            </a:r>
            <a:r>
              <a:rPr lang="nl-NL" sz="1800" dirty="0" err="1">
                <a:latin typeface="Open Sans"/>
                <a:ea typeface="Open Sans"/>
                <a:cs typeface="Open Sans"/>
              </a:rPr>
              <a:t>costs</a:t>
            </a:r>
            <a:r>
              <a:rPr lang="nl-NL" sz="1800" dirty="0">
                <a:latin typeface="Open Sans"/>
                <a:ea typeface="Open Sans"/>
                <a:cs typeface="Open Sans"/>
              </a:rPr>
              <a:t>, equipment </a:t>
            </a:r>
            <a:r>
              <a:rPr lang="nl-NL" sz="1800" dirty="0" err="1">
                <a:latin typeface="Open Sans"/>
                <a:ea typeface="Open Sans"/>
                <a:cs typeface="Open Sans"/>
              </a:rPr>
              <a:t>and</a:t>
            </a:r>
            <a:r>
              <a:rPr lang="nl-NL" sz="1800" dirty="0">
                <a:latin typeface="Open Sans"/>
                <a:ea typeface="Open Sans"/>
                <a:cs typeface="Open Sans"/>
              </a:rPr>
              <a:t> </a:t>
            </a:r>
            <a:r>
              <a:rPr lang="nl-NL" sz="1800" dirty="0" err="1">
                <a:latin typeface="Open Sans"/>
                <a:ea typeface="Open Sans"/>
                <a:cs typeface="Open Sans"/>
              </a:rPr>
              <a:t>infrastructure</a:t>
            </a:r>
            <a:r>
              <a:rPr lang="nl-NL" sz="1800" dirty="0">
                <a:latin typeface="Open Sans"/>
                <a:ea typeface="Open Sans"/>
                <a:cs typeface="Open Sans"/>
              </a:rPr>
              <a:t>:</a:t>
            </a:r>
          </a:p>
          <a:p>
            <a:pPr lvl="3"/>
            <a:r>
              <a:rPr lang="nl-NL" sz="1600" dirty="0" err="1">
                <a:latin typeface="Open Sans"/>
                <a:ea typeface="Open Sans"/>
                <a:cs typeface="Open Sans"/>
              </a:rPr>
              <a:t>Invoice</a:t>
            </a:r>
            <a:r>
              <a:rPr lang="nl-NL" sz="1600" dirty="0">
                <a:latin typeface="Open Sans"/>
                <a:ea typeface="Open Sans"/>
                <a:cs typeface="Open Sans"/>
              </a:rPr>
              <a:t>,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proof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of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payment</a:t>
            </a:r>
            <a:endParaRPr lang="nl-NL" sz="1600" dirty="0">
              <a:latin typeface="Open Sans"/>
              <a:ea typeface="Open Sans"/>
              <a:cs typeface="Open Sans"/>
            </a:endParaRPr>
          </a:p>
          <a:p>
            <a:pPr lvl="3"/>
            <a:r>
              <a:rPr lang="nl-NL" sz="1600" dirty="0" err="1">
                <a:latin typeface="Open Sans"/>
                <a:ea typeface="Open Sans"/>
                <a:cs typeface="Open Sans"/>
              </a:rPr>
              <a:t>Procurement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information (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if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applicable</a:t>
            </a:r>
            <a:r>
              <a:rPr lang="nl-NL" sz="1600" dirty="0">
                <a:latin typeface="Open Sans"/>
                <a:ea typeface="Open Sans"/>
                <a:cs typeface="Open Sans"/>
              </a:rPr>
              <a:t>)</a:t>
            </a:r>
          </a:p>
          <a:p>
            <a:pPr lvl="3"/>
            <a:r>
              <a:rPr lang="nl-NL" sz="1600" dirty="0" err="1">
                <a:latin typeface="Open Sans"/>
                <a:ea typeface="Open Sans"/>
                <a:cs typeface="Open Sans"/>
              </a:rPr>
              <a:t>Other</a:t>
            </a:r>
            <a:r>
              <a:rPr lang="nl-NL" sz="1600" dirty="0">
                <a:latin typeface="Open Sans"/>
                <a:ea typeface="Open Sans"/>
                <a:cs typeface="Open Sans"/>
              </a:rPr>
              <a:t>, like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depreciation</a:t>
            </a:r>
            <a:r>
              <a:rPr lang="nl-NL" sz="1600" dirty="0">
                <a:latin typeface="Open Sans"/>
                <a:ea typeface="Open Sans"/>
                <a:cs typeface="Open Sans"/>
              </a:rPr>
              <a:t>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substantiation</a:t>
            </a:r>
            <a:r>
              <a:rPr lang="nl-NL" sz="1600" dirty="0">
                <a:latin typeface="Open Sans"/>
                <a:ea typeface="Open Sans"/>
                <a:cs typeface="Open Sans"/>
              </a:rPr>
              <a:t>, exchange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rate</a:t>
            </a:r>
            <a:r>
              <a:rPr lang="nl-NL" sz="1600" dirty="0">
                <a:latin typeface="Open Sans"/>
                <a:ea typeface="Open Sans"/>
                <a:cs typeface="Open Sans"/>
              </a:rPr>
              <a:t>, VAT &gt; € 5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million</a:t>
            </a:r>
            <a:r>
              <a:rPr lang="nl-NL" sz="1600" dirty="0">
                <a:latin typeface="Open Sans"/>
                <a:ea typeface="Open Sans"/>
                <a:cs typeface="Open Sans"/>
              </a:rPr>
              <a:t>, </a:t>
            </a:r>
            <a:r>
              <a:rPr lang="nl-NL" sz="1600" dirty="0" err="1">
                <a:latin typeface="Open Sans"/>
                <a:ea typeface="Open Sans"/>
                <a:cs typeface="Open Sans"/>
              </a:rPr>
              <a:t>etc</a:t>
            </a:r>
            <a:r>
              <a:rPr lang="nl-NL" sz="1600" dirty="0">
                <a:latin typeface="Open Sans"/>
                <a:ea typeface="Open Sans"/>
                <a:cs typeface="Open Sans"/>
              </a:rPr>
              <a:t>…</a:t>
            </a:r>
            <a:endParaRPr lang="nl-NL" sz="1800" dirty="0">
              <a:latin typeface="Open Sans"/>
              <a:ea typeface="Open Sans"/>
              <a:cs typeface="Open Sans"/>
            </a:endParaRPr>
          </a:p>
          <a:p>
            <a:pPr lvl="1"/>
            <a:r>
              <a:rPr lang="nl-NL" sz="2000" dirty="0">
                <a:latin typeface="Open Sans"/>
                <a:ea typeface="Open Sans"/>
                <a:cs typeface="Open Sans"/>
              </a:rPr>
              <a:t>Project report</a:t>
            </a:r>
          </a:p>
          <a:p>
            <a:pPr lvl="2"/>
            <a:r>
              <a:rPr lang="nl-NL" sz="1800" dirty="0">
                <a:latin typeface="Open Sans"/>
                <a:ea typeface="Open Sans"/>
                <a:cs typeface="Open Sans"/>
              </a:rPr>
              <a:t>Partner </a:t>
            </a:r>
            <a:r>
              <a:rPr lang="nl-NL" sz="1800" dirty="0" err="1">
                <a:latin typeface="Open Sans"/>
                <a:ea typeface="Open Sans"/>
                <a:cs typeface="Open Sans"/>
              </a:rPr>
              <a:t>certificates</a:t>
            </a:r>
            <a:endParaRPr lang="nl-NL" sz="1800" dirty="0">
              <a:latin typeface="Open Sans"/>
              <a:ea typeface="Open Sans"/>
              <a:cs typeface="Open Sans"/>
            </a:endParaRPr>
          </a:p>
          <a:p>
            <a:pPr lvl="2"/>
            <a:r>
              <a:rPr lang="nl-NL" sz="1800" dirty="0" err="1">
                <a:latin typeface="Open Sans"/>
                <a:ea typeface="Open Sans"/>
                <a:cs typeface="Open Sans"/>
              </a:rPr>
              <a:t>Documents</a:t>
            </a:r>
            <a:r>
              <a:rPr lang="nl-NL" sz="1800" dirty="0">
                <a:latin typeface="Open Sans"/>
                <a:ea typeface="Open Sans"/>
                <a:cs typeface="Open Sans"/>
              </a:rPr>
              <a:t> </a:t>
            </a:r>
            <a:r>
              <a:rPr lang="nl-NL" sz="1800" dirty="0" err="1">
                <a:latin typeface="Open Sans"/>
                <a:ea typeface="Open Sans"/>
                <a:cs typeface="Open Sans"/>
              </a:rPr>
              <a:t>proving</a:t>
            </a:r>
            <a:r>
              <a:rPr lang="nl-NL" sz="1800" dirty="0">
                <a:latin typeface="Open Sans"/>
                <a:ea typeface="Open Sans"/>
                <a:cs typeface="Open Sans"/>
              </a:rPr>
              <a:t> content </a:t>
            </a:r>
            <a:r>
              <a:rPr lang="nl-NL" sz="1800" dirty="0" err="1">
                <a:latin typeface="Open Sans"/>
                <a:ea typeface="Open Sans"/>
                <a:cs typeface="Open Sans"/>
              </a:rPr>
              <a:t>progress</a:t>
            </a:r>
            <a:r>
              <a:rPr lang="nl-NL" sz="1800" dirty="0">
                <a:latin typeface="Open Sans"/>
                <a:ea typeface="Open Sans"/>
                <a:cs typeface="Open Sans"/>
              </a:rPr>
              <a:t> (pictures, </a:t>
            </a:r>
            <a:r>
              <a:rPr lang="nl-NL" sz="1800" dirty="0" err="1">
                <a:latin typeface="Open Sans"/>
                <a:ea typeface="Open Sans"/>
                <a:cs typeface="Open Sans"/>
              </a:rPr>
              <a:t>reports</a:t>
            </a:r>
            <a:r>
              <a:rPr lang="nl-NL" sz="1800" dirty="0">
                <a:latin typeface="Open Sans"/>
                <a:ea typeface="Open Sans"/>
                <a:cs typeface="Open Sans"/>
              </a:rPr>
              <a:t>, meetings, deliverables)</a:t>
            </a:r>
          </a:p>
          <a:p>
            <a:pPr lvl="2"/>
            <a:r>
              <a:rPr lang="nl-NL" sz="1800" dirty="0" err="1">
                <a:latin typeface="Open Sans"/>
                <a:ea typeface="Open Sans"/>
                <a:cs typeface="Open Sans"/>
              </a:rPr>
              <a:t>Progress</a:t>
            </a:r>
            <a:r>
              <a:rPr lang="nl-NL" sz="1800" dirty="0">
                <a:latin typeface="Open Sans"/>
                <a:ea typeface="Open Sans"/>
                <a:cs typeface="Open Sans"/>
              </a:rPr>
              <a:t> on indicators</a:t>
            </a:r>
          </a:p>
          <a:p>
            <a:pPr lvl="2"/>
            <a:endParaRPr lang="nl-NL" sz="1800" dirty="0">
              <a:latin typeface="Open Sans"/>
              <a:ea typeface="Open Sans"/>
              <a:cs typeface="Open Sans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737983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61D7E3-DEC5-451B-90AC-7ABCBA87B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Project Indicators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BB1CCD-F3CA-47D7-A8BB-628877C57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946" y="1512474"/>
            <a:ext cx="9810750" cy="4175125"/>
          </a:xfrm>
        </p:spPr>
        <p:txBody>
          <a:bodyPr/>
          <a:lstStyle/>
          <a:p>
            <a:r>
              <a:rPr lang="nl-NL" dirty="0"/>
              <a:t>Matching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Specific</a:t>
            </a:r>
            <a:r>
              <a:rPr lang="nl-NL" dirty="0"/>
              <a:t> </a:t>
            </a:r>
            <a:r>
              <a:rPr lang="nl-NL" dirty="0" err="1"/>
              <a:t>Objective</a:t>
            </a:r>
            <a:r>
              <a:rPr lang="nl-NL" dirty="0"/>
              <a:t> (SO 4.ii ) </a:t>
            </a:r>
          </a:p>
          <a:p>
            <a:r>
              <a:rPr lang="nl-NL" dirty="0"/>
              <a:t>Reporting</a:t>
            </a:r>
          </a:p>
          <a:p>
            <a:pPr lvl="1"/>
            <a:r>
              <a:rPr lang="nl-NL" dirty="0"/>
              <a:t>output indicators are on </a:t>
            </a:r>
            <a:r>
              <a:rPr lang="nl-NL" dirty="0" err="1"/>
              <a:t>work</a:t>
            </a:r>
            <a:r>
              <a:rPr lang="nl-NL" dirty="0"/>
              <a:t> package level, but </a:t>
            </a:r>
            <a:r>
              <a:rPr lang="nl-NL" dirty="0" err="1"/>
              <a:t>need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aggregated</a:t>
            </a:r>
            <a:r>
              <a:rPr lang="nl-NL" dirty="0"/>
              <a:t> on project level</a:t>
            </a:r>
          </a:p>
          <a:p>
            <a:pPr lvl="1"/>
            <a:r>
              <a:rPr lang="nl-NL" dirty="0" err="1"/>
              <a:t>result</a:t>
            </a:r>
            <a:r>
              <a:rPr lang="nl-NL" dirty="0"/>
              <a:t> indicators on project level</a:t>
            </a:r>
          </a:p>
          <a:p>
            <a:r>
              <a:rPr lang="nl-NL" dirty="0" err="1"/>
              <a:t>Avoid</a:t>
            </a:r>
            <a:r>
              <a:rPr lang="nl-NL" dirty="0"/>
              <a:t> double </a:t>
            </a:r>
            <a:r>
              <a:rPr lang="nl-NL" dirty="0" err="1"/>
              <a:t>counting</a:t>
            </a:r>
            <a:endParaRPr lang="nl-NL" dirty="0"/>
          </a:p>
          <a:p>
            <a:pPr lvl="1"/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count</a:t>
            </a:r>
            <a:r>
              <a:rPr lang="nl-NL" dirty="0"/>
              <a:t> </a:t>
            </a:r>
            <a:r>
              <a:rPr lang="nl-NL" dirty="0" err="1"/>
              <a:t>once</a:t>
            </a:r>
            <a:r>
              <a:rPr lang="nl-NL" dirty="0"/>
              <a:t> per project</a:t>
            </a:r>
          </a:p>
          <a:p>
            <a:pPr lvl="1"/>
            <a:r>
              <a:rPr lang="nl-NL" dirty="0"/>
              <a:t>Check correct timing of </a:t>
            </a:r>
            <a:r>
              <a:rPr lang="nl-NL" dirty="0" err="1"/>
              <a:t>reporting</a:t>
            </a:r>
            <a:endParaRPr lang="nl-NL" dirty="0"/>
          </a:p>
          <a:p>
            <a:r>
              <a:rPr lang="nl-NL" dirty="0" err="1">
                <a:hlinkClick r:id="rId3"/>
              </a:rPr>
              <a:t>Guidance</a:t>
            </a:r>
            <a:r>
              <a:rPr lang="nl-NL" dirty="0">
                <a:hlinkClick r:id="rId3"/>
              </a:rPr>
              <a:t> Document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907679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38F4C4-263F-66E1-6C34-B150D104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nl-NL" err="1">
                <a:latin typeface="Open Sans"/>
                <a:ea typeface="Open Sans"/>
                <a:cs typeface="Open Sans"/>
              </a:rPr>
              <a:t>Intervention</a:t>
            </a:r>
            <a:r>
              <a:rPr lang="nl-NL">
                <a:latin typeface="Open Sans"/>
                <a:ea typeface="Open Sans"/>
                <a:cs typeface="Open Sans"/>
              </a:rPr>
              <a:t> Logic</a:t>
            </a:r>
            <a:endParaRPr lang="nl-NL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6559BDE-4C89-4C27-9CA8-63AD938FD6FB}"/>
              </a:ext>
            </a:extLst>
          </p:cNvPr>
          <p:cNvGraphicFramePr/>
          <p:nvPr/>
        </p:nvGraphicFramePr>
        <p:xfrm>
          <a:off x="1543050" y="1773072"/>
          <a:ext cx="8103368" cy="2939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46933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A690A3-FB25-7E48-9C2D-D6486AC6E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pPr algn="l"/>
            <a:r>
              <a:rPr lang="nl-NL" sz="4000">
                <a:latin typeface="Open Sans"/>
                <a:ea typeface="Open Sans"/>
                <a:cs typeface="Open Sans"/>
              </a:rPr>
              <a:t>Zero </a:t>
            </a:r>
            <a:r>
              <a:rPr lang="nl-NL" sz="4000" err="1">
                <a:latin typeface="Open Sans"/>
                <a:ea typeface="Open Sans"/>
                <a:cs typeface="Open Sans"/>
              </a:rPr>
              <a:t>tolerance</a:t>
            </a:r>
            <a:r>
              <a:rPr lang="nl-NL" sz="4000">
                <a:latin typeface="Open Sans"/>
                <a:ea typeface="Open Sans"/>
                <a:cs typeface="Open Sans"/>
              </a:rPr>
              <a:t> policy </a:t>
            </a:r>
            <a:r>
              <a:rPr lang="nl-NL" sz="4000" err="1">
                <a:latin typeface="Open Sans"/>
                <a:ea typeface="Open Sans"/>
                <a:cs typeface="Open Sans"/>
              </a:rPr>
              <a:t>towards</a:t>
            </a:r>
            <a:r>
              <a:rPr lang="nl-NL" sz="4000">
                <a:latin typeface="Open Sans"/>
                <a:ea typeface="Open Sans"/>
                <a:cs typeface="Open Sans"/>
              </a:rPr>
              <a:t> </a:t>
            </a:r>
            <a:r>
              <a:rPr lang="nl-NL" sz="4000" err="1">
                <a:latin typeface="Open Sans"/>
                <a:ea typeface="Open Sans"/>
                <a:cs typeface="Open Sans"/>
              </a:rPr>
              <a:t>fraud</a:t>
            </a:r>
            <a:endParaRPr lang="nl-NL" sz="40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6041E0B-5032-2F75-F26A-2802B70808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algn="l"/>
            <a:endParaRPr lang="nl-NL"/>
          </a:p>
          <a:p>
            <a:pPr algn="l"/>
            <a:endParaRPr lang="nl-NL">
              <a:latin typeface="Open Sans"/>
              <a:ea typeface="Open Sans"/>
              <a:cs typeface="Open Sans"/>
            </a:endParaRPr>
          </a:p>
          <a:p>
            <a:pPr marL="342900" algn="l">
              <a:buFont typeface="Calibri" panose="020B0604020202020204" pitchFamily="34" charset="0"/>
              <a:buChar char="-"/>
            </a:pPr>
            <a:endParaRPr lang="nl-NL"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Calibri" panose="020B0604020202020204" pitchFamily="34" charset="0"/>
              <a:buChar char="-"/>
            </a:pPr>
            <a:endParaRPr lang="nl-NL">
              <a:latin typeface="Open Sans"/>
              <a:ea typeface="Open Sans"/>
              <a:cs typeface="Open San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B1B698D-2DA7-0EC5-26A4-47ACF9F050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83789" y="1825625"/>
            <a:ext cx="3059714" cy="4200271"/>
          </a:xfrm>
        </p:spPr>
        <p:txBody>
          <a:bodyPr lIns="91440" tIns="45720" rIns="91440" bIns="45720" anchor="t"/>
          <a:lstStyle/>
          <a:p>
            <a:pPr marL="0" indent="0" algn="ctr">
              <a:buNone/>
            </a:pPr>
            <a:endParaRPr lang="en-US" sz="2000">
              <a:latin typeface="Open Sans"/>
              <a:ea typeface="Open Sans"/>
              <a:cs typeface="Open Sans"/>
            </a:endParaRPr>
          </a:p>
          <a:p>
            <a:pPr marL="0" indent="0" algn="ctr">
              <a:buNone/>
            </a:pPr>
            <a:endParaRPr lang="en-US" sz="2000">
              <a:latin typeface="Open Sans"/>
              <a:ea typeface="Open Sans"/>
              <a:cs typeface="Open Sans"/>
            </a:endParaRPr>
          </a:p>
          <a:p>
            <a:pPr marL="0" indent="0" algn="ctr">
              <a:buNone/>
            </a:pPr>
            <a:r>
              <a:rPr lang="en-US" sz="2400">
                <a:latin typeface="Open Sans"/>
                <a:ea typeface="Open Sans"/>
                <a:cs typeface="Open Sans"/>
              </a:rPr>
              <a:t>We are committed to ensuring integrity and transparency in all projects under the Interreg Meuse-Rhine </a:t>
            </a:r>
            <a:r>
              <a:rPr lang="en-US" sz="2400" err="1">
                <a:latin typeface="Open Sans"/>
                <a:ea typeface="Open Sans"/>
                <a:cs typeface="Open Sans"/>
              </a:rPr>
              <a:t>Programme</a:t>
            </a:r>
            <a:r>
              <a:rPr lang="en-US" sz="2400">
                <a:latin typeface="Open Sans"/>
                <a:ea typeface="Open Sans"/>
                <a:cs typeface="Open Sans"/>
              </a:rPr>
              <a:t>.</a:t>
            </a:r>
          </a:p>
        </p:txBody>
      </p:sp>
      <p:pic>
        <p:nvPicPr>
          <p:cNvPr id="4" name="Afbeelding 3" descr="No One Could Believe It': When Ford Pardoned Nixon Four Decades Ago - The  New York Times">
            <a:extLst>
              <a:ext uri="{FF2B5EF4-FFF2-40B4-BE49-F238E27FC236}">
                <a16:creationId xmlns:a16="http://schemas.microsoft.com/office/drawing/2014/main" id="{25FEA8F6-BFFA-CC0F-32A1-829F68A5B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100" y="1828473"/>
            <a:ext cx="6432826" cy="406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125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2597F-8169-ECBE-70AF-A41B98BA5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4000">
                <a:latin typeface="Open Sans"/>
                <a:ea typeface="Open Sans"/>
                <a:cs typeface="Open Sans"/>
              </a:rPr>
              <a:t>Zero tolerance policy toward fraud</a:t>
            </a:r>
            <a:endParaRPr lang="en-US" sz="4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F1346C-5450-3061-16F2-692D7DBFA61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r>
              <a:rPr lang="en-US" sz="2400">
                <a:latin typeface="Open Sans"/>
                <a:ea typeface="Open Sans"/>
                <a:cs typeface="Open Sans"/>
              </a:rPr>
              <a:t>Fraud, corruption, and any misuse of funds will not be tolerated</a:t>
            </a:r>
            <a:endParaRPr lang="en-US" sz="2400"/>
          </a:p>
          <a:p>
            <a:r>
              <a:rPr lang="en-US" sz="2400">
                <a:latin typeface="Open Sans"/>
                <a:ea typeface="Open Sans"/>
                <a:cs typeface="Open Sans"/>
              </a:rPr>
              <a:t>All suspicions will be taken seriously and investigated thoroughly</a:t>
            </a:r>
          </a:p>
          <a:p>
            <a:r>
              <a:rPr lang="en-US" sz="2400">
                <a:latin typeface="Open Sans"/>
                <a:ea typeface="Open Sans"/>
                <a:cs typeface="Open Sans"/>
              </a:rPr>
              <a:t>Every report will be treated with discretion and respect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65381D-1D5C-15AC-4515-E02D5373B8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lIns="91440" tIns="45720" rIns="91440" bIns="45720" anchor="t"/>
          <a:lstStyle/>
          <a:p>
            <a:r>
              <a:rPr lang="en-US" sz="2400">
                <a:latin typeface="Open Sans"/>
                <a:ea typeface="Open Sans"/>
                <a:cs typeface="Open Sans"/>
              </a:rPr>
              <a:t>Report (suspicion) of fraud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latin typeface="Open Sans"/>
                <a:ea typeface="Open Sans"/>
                <a:cs typeface="Open Sans"/>
              </a:rPr>
              <a:t>You can report any suspicions confidentially to </a:t>
            </a:r>
            <a:r>
              <a:rPr lang="en-US" sz="2000">
                <a:latin typeface="Open Sans"/>
                <a:ea typeface="Open Sans"/>
                <a:cs typeface="Open Sans"/>
                <a:hlinkClick r:id="rId2"/>
              </a:rPr>
              <a:t>interregmr.fraud@prvlimburg.nl</a:t>
            </a:r>
            <a:endParaRPr lang="en-US" sz="2000">
              <a:latin typeface="Open Sans"/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latin typeface="Open Sans"/>
                <a:ea typeface="Open Sans"/>
                <a:cs typeface="Open Sans"/>
                <a:hlinkClick r:id="rId3"/>
              </a:rPr>
              <a:t>A Template</a:t>
            </a:r>
            <a:r>
              <a:rPr lang="en-US" sz="2000">
                <a:latin typeface="Open Sans"/>
                <a:ea typeface="Open Sans"/>
                <a:cs typeface="Open Sans"/>
              </a:rPr>
              <a:t> for reporting fraud is available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latin typeface="Open Sans"/>
                <a:ea typeface="Open Sans"/>
                <a:cs typeface="Open Sans"/>
              </a:rPr>
              <a:t>Find the entire </a:t>
            </a:r>
            <a:r>
              <a:rPr lang="en-US" sz="2000">
                <a:latin typeface="Open Sans"/>
                <a:ea typeface="Open Sans"/>
                <a:cs typeface="Open Sans"/>
                <a:hlinkClick r:id="rId4"/>
              </a:rPr>
              <a:t>Whistleblowing and Anti-Fraud Reporting Procedure</a:t>
            </a:r>
            <a:r>
              <a:rPr lang="en-US" sz="2000">
                <a:latin typeface="Open Sans"/>
                <a:ea typeface="Open Sans"/>
                <a:cs typeface="Open Sans"/>
              </a:rPr>
              <a:t> on our website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2033096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88DE1-FF5B-451F-AD19-01A911BA9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Public </a:t>
            </a:r>
            <a:r>
              <a:rPr lang="nl-NL" err="1"/>
              <a:t>Procurement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95719D-2EFC-42CC-A33C-E78090B7F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nl-NL" dirty="0" err="1">
                <a:latin typeface="Open Sans"/>
                <a:ea typeface="Open Sans"/>
                <a:cs typeface="Open Sans"/>
              </a:rPr>
              <a:t>Pay</a:t>
            </a:r>
            <a:r>
              <a:rPr lang="nl-NL" dirty="0">
                <a:latin typeface="Open Sans"/>
                <a:ea typeface="Open Sans"/>
                <a:cs typeface="Open Sans"/>
              </a:rPr>
              <a:t> special attention</a:t>
            </a:r>
          </a:p>
          <a:p>
            <a:pPr lvl="1"/>
            <a:r>
              <a:rPr lang="en-US" dirty="0">
                <a:latin typeface="Open Sans"/>
                <a:ea typeface="Open Sans"/>
                <a:cs typeface="Open Sans"/>
              </a:rPr>
              <a:t>What is the contract amount? What procurement procedure is required?</a:t>
            </a:r>
          </a:p>
          <a:p>
            <a:pPr lvl="2"/>
            <a:r>
              <a:rPr lang="nl-NL" dirty="0">
                <a:latin typeface="Open Sans"/>
                <a:ea typeface="Open Sans"/>
                <a:cs typeface="Open Sans"/>
              </a:rPr>
              <a:t>EU </a:t>
            </a:r>
            <a:r>
              <a:rPr lang="nl-NL" dirty="0" err="1">
                <a:latin typeface="Open Sans"/>
                <a:ea typeface="Open Sans"/>
                <a:cs typeface="Open Sans"/>
              </a:rPr>
              <a:t>threshold</a:t>
            </a:r>
            <a:r>
              <a:rPr lang="nl-NL" dirty="0">
                <a:latin typeface="Open Sans"/>
                <a:ea typeface="Open Sans"/>
                <a:cs typeface="Open Sans"/>
              </a:rPr>
              <a:t> changes </a:t>
            </a:r>
            <a:r>
              <a:rPr lang="nl-NL" dirty="0" err="1">
                <a:latin typeface="Open Sans"/>
                <a:ea typeface="Open Sans"/>
                <a:cs typeface="Open Sans"/>
              </a:rPr>
              <a:t>every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two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years</a:t>
            </a:r>
            <a:r>
              <a:rPr lang="nl-NL" dirty="0">
                <a:latin typeface="Open Sans"/>
                <a:ea typeface="Open Sans"/>
                <a:cs typeface="Open Sans"/>
              </a:rPr>
              <a:t>. </a:t>
            </a:r>
            <a:r>
              <a:rPr lang="nl-NL" dirty="0" err="1">
                <a:latin typeface="Open Sans"/>
                <a:ea typeface="Open Sans"/>
                <a:cs typeface="Open Sans"/>
              </a:rPr>
              <a:t>Currently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for</a:t>
            </a:r>
            <a:r>
              <a:rPr lang="nl-NL" dirty="0">
                <a:latin typeface="Open Sans"/>
                <a:ea typeface="Open Sans"/>
                <a:cs typeface="Open Sans"/>
              </a:rPr>
              <a:t> services </a:t>
            </a:r>
            <a:r>
              <a:rPr lang="nl-NL" dirty="0" err="1">
                <a:latin typeface="Open Sans"/>
                <a:ea typeface="Open Sans"/>
                <a:cs typeface="Open Sans"/>
              </a:rPr>
              <a:t>and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supplies</a:t>
            </a:r>
            <a:r>
              <a:rPr lang="nl-NL" dirty="0">
                <a:latin typeface="Open Sans"/>
                <a:ea typeface="Open Sans"/>
                <a:cs typeface="Open Sans"/>
              </a:rPr>
              <a:t>: 216.000 €, </a:t>
            </a:r>
            <a:r>
              <a:rPr lang="nl-NL" dirty="0" err="1">
                <a:latin typeface="Open Sans"/>
                <a:ea typeface="Open Sans"/>
                <a:cs typeface="Open Sans"/>
              </a:rPr>
              <a:t>for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central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governments</a:t>
            </a:r>
            <a:r>
              <a:rPr lang="nl-NL" dirty="0">
                <a:latin typeface="Open Sans"/>
                <a:ea typeface="Open Sans"/>
                <a:cs typeface="Open Sans"/>
              </a:rPr>
              <a:t> 140.000 €</a:t>
            </a:r>
          </a:p>
          <a:p>
            <a:pPr lvl="2"/>
            <a:r>
              <a:rPr lang="en-GB" dirty="0">
                <a:latin typeface="Open Sans"/>
                <a:ea typeface="Open Sans"/>
                <a:cs typeface="Open Sans"/>
              </a:rPr>
              <a:t>Below the threshold national public procurement rules apply, strictly follow the applicable procurement rules</a:t>
            </a:r>
          </a:p>
          <a:p>
            <a:pPr lvl="2"/>
            <a:r>
              <a:rPr lang="en-GB" dirty="0">
                <a:latin typeface="Open Sans"/>
                <a:ea typeface="Open Sans"/>
                <a:cs typeface="Open Sans"/>
              </a:rPr>
              <a:t>In case of joint procurement follow the rules of the strictest member state/region</a:t>
            </a:r>
          </a:p>
          <a:p>
            <a:pPr lvl="2"/>
            <a:r>
              <a:rPr lang="en-GB" dirty="0">
                <a:latin typeface="Open Sans"/>
                <a:ea typeface="Open Sans"/>
                <a:cs typeface="Open Sans"/>
              </a:rPr>
              <a:t>Store all related documents.</a:t>
            </a:r>
            <a:endParaRPr lang="nl-NL" dirty="0"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fr-FR" dirty="0">
                <a:latin typeface="Open Sans"/>
                <a:ea typeface="Open Sans"/>
                <a:cs typeface="Open Sans"/>
                <a:hlinkClick r:id="rId3"/>
              </a:rPr>
              <a:t>Thresholds - European Commission (europa.eu)</a:t>
            </a:r>
            <a:endParaRPr lang="nl-NL" dirty="0"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6101506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028E4E-2387-C793-1ABE-D117A918E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nl-NL">
                <a:latin typeface="Open Sans"/>
                <a:ea typeface="Open Sans"/>
                <a:cs typeface="Open Sans"/>
              </a:rPr>
              <a:t>Co-</a:t>
            </a:r>
            <a:r>
              <a:rPr lang="nl-NL" err="1">
                <a:latin typeface="Open Sans"/>
                <a:ea typeface="Open Sans"/>
                <a:cs typeface="Open Sans"/>
              </a:rPr>
              <a:t>financing</a:t>
            </a:r>
            <a:endParaRPr lang="nl-NL" err="1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C22902-1BF8-1794-4ED4-6830B87C0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nl-NL" dirty="0" err="1">
                <a:latin typeface="Open Sans"/>
                <a:ea typeface="Open Sans"/>
                <a:cs typeface="Open Sans"/>
              </a:rPr>
              <a:t>Programme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only</a:t>
            </a:r>
            <a:r>
              <a:rPr lang="nl-NL" dirty="0">
                <a:latin typeface="Open Sans"/>
                <a:ea typeface="Open Sans"/>
                <a:cs typeface="Open Sans"/>
              </a:rPr>
              <a:t> handles ERDF</a:t>
            </a:r>
          </a:p>
          <a:p>
            <a:r>
              <a:rPr lang="nl-NL" dirty="0" err="1">
                <a:latin typeface="Open Sans"/>
                <a:ea typeface="Open Sans"/>
                <a:cs typeface="Open Sans"/>
              </a:rPr>
              <a:t>Additional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financing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from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other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authorities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possible</a:t>
            </a:r>
            <a:endParaRPr lang="nl-NL" dirty="0">
              <a:latin typeface="Open Sans"/>
              <a:ea typeface="Open Sans"/>
              <a:cs typeface="Open Sans"/>
            </a:endParaRPr>
          </a:p>
          <a:p>
            <a:pPr lvl="1"/>
            <a:r>
              <a:rPr lang="nl-NL" dirty="0" err="1">
                <a:latin typeface="Open Sans"/>
                <a:ea typeface="Open Sans"/>
                <a:cs typeface="Open Sans"/>
              </a:rPr>
              <a:t>Process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differs</a:t>
            </a:r>
            <a:r>
              <a:rPr lang="nl-NL" dirty="0">
                <a:latin typeface="Open Sans"/>
                <a:ea typeface="Open Sans"/>
                <a:cs typeface="Open Sans"/>
              </a:rPr>
              <a:t> per </a:t>
            </a:r>
            <a:r>
              <a:rPr lang="nl-NL" dirty="0" err="1">
                <a:latin typeface="Open Sans"/>
                <a:ea typeface="Open Sans"/>
                <a:cs typeface="Open Sans"/>
              </a:rPr>
              <a:t>region</a:t>
            </a:r>
            <a:r>
              <a:rPr lang="nl-NL" dirty="0">
                <a:latin typeface="Open Sans"/>
                <a:ea typeface="Open Sans"/>
                <a:cs typeface="Open Sans"/>
              </a:rPr>
              <a:t>, </a:t>
            </a:r>
            <a:r>
              <a:rPr lang="nl-NL" dirty="0" err="1">
                <a:latin typeface="Open Sans"/>
                <a:ea typeface="Open Sans"/>
                <a:cs typeface="Open Sans"/>
              </a:rPr>
              <a:t>see</a:t>
            </a:r>
            <a:r>
              <a:rPr lang="nl-NL" dirty="0">
                <a:latin typeface="Open Sans"/>
                <a:ea typeface="Open Sans"/>
                <a:cs typeface="Open Sans"/>
              </a:rPr>
              <a:t> co-</a:t>
            </a:r>
            <a:r>
              <a:rPr lang="nl-NL" dirty="0" err="1">
                <a:latin typeface="Open Sans"/>
                <a:ea typeface="Open Sans"/>
                <a:cs typeface="Open Sans"/>
              </a:rPr>
              <a:t>financing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confirmation</a:t>
            </a:r>
            <a:endParaRPr lang="nl-NL" dirty="0">
              <a:latin typeface="Open Sans"/>
              <a:ea typeface="Open Sans"/>
              <a:cs typeface="Open Sans"/>
            </a:endParaRPr>
          </a:p>
          <a:p>
            <a:pPr lvl="1"/>
            <a:r>
              <a:rPr lang="nl-NL" dirty="0" err="1">
                <a:latin typeface="Open Sans"/>
                <a:ea typeface="Open Sans"/>
                <a:cs typeface="Open Sans"/>
              </a:rPr>
              <a:t>You</a:t>
            </a:r>
            <a:r>
              <a:rPr lang="nl-NL" dirty="0">
                <a:latin typeface="Open Sans"/>
                <a:ea typeface="Open Sans"/>
                <a:cs typeface="Open Sans"/>
              </a:rPr>
              <a:t> have </a:t>
            </a:r>
            <a:r>
              <a:rPr lang="nl-NL" dirty="0" err="1">
                <a:latin typeface="Open Sans"/>
                <a:ea typeface="Open Sans"/>
                <a:cs typeface="Open Sans"/>
              </a:rPr>
              <a:t>to</a:t>
            </a:r>
            <a:r>
              <a:rPr lang="nl-NL" dirty="0">
                <a:latin typeface="Open Sans"/>
                <a:ea typeface="Open Sans"/>
                <a:cs typeface="Open Sans"/>
              </a:rPr>
              <a:t> handle </a:t>
            </a:r>
            <a:r>
              <a:rPr lang="nl-NL" dirty="0" err="1">
                <a:latin typeface="Open Sans"/>
                <a:ea typeface="Open Sans"/>
                <a:cs typeface="Open Sans"/>
              </a:rPr>
              <a:t>this</a:t>
            </a:r>
            <a:r>
              <a:rPr lang="nl-NL" dirty="0">
                <a:latin typeface="Open Sans"/>
                <a:ea typeface="Open Sans"/>
                <a:cs typeface="Open Sans"/>
              </a:rPr>
              <a:t> </a:t>
            </a:r>
            <a:r>
              <a:rPr lang="nl-NL" dirty="0" err="1">
                <a:latin typeface="Open Sans"/>
                <a:ea typeface="Open Sans"/>
                <a:cs typeface="Open Sans"/>
              </a:rPr>
              <a:t>yourself</a:t>
            </a:r>
            <a:r>
              <a:rPr lang="nl-NL" dirty="0">
                <a:latin typeface="Open Sans"/>
                <a:ea typeface="Open Sans"/>
                <a:cs typeface="Open Sans"/>
              </a:rPr>
              <a:t> (</a:t>
            </a:r>
            <a:r>
              <a:rPr lang="nl-NL" dirty="0" err="1">
                <a:latin typeface="Open Sans"/>
                <a:ea typeface="Open Sans"/>
                <a:cs typeface="Open Sans"/>
              </a:rPr>
              <a:t>except</a:t>
            </a:r>
            <a:r>
              <a:rPr lang="nl-NL" dirty="0">
                <a:latin typeface="Open Sans"/>
                <a:ea typeface="Open Sans"/>
                <a:cs typeface="Open Sans"/>
              </a:rPr>
              <a:t> Ministerie EZ </a:t>
            </a:r>
            <a:r>
              <a:rPr lang="nl-NL" dirty="0" err="1">
                <a:latin typeface="Open Sans"/>
                <a:ea typeface="Open Sans"/>
                <a:cs typeface="Open Sans"/>
              </a:rPr>
              <a:t>and</a:t>
            </a:r>
            <a:r>
              <a:rPr lang="nl-NL" dirty="0">
                <a:latin typeface="Open Sans"/>
                <a:ea typeface="Open Sans"/>
                <a:cs typeface="Open Sans"/>
              </a:rPr>
              <a:t> NRW)</a:t>
            </a:r>
          </a:p>
        </p:txBody>
      </p:sp>
    </p:spTree>
    <p:extLst>
      <p:ext uri="{BB962C8B-B14F-4D97-AF65-F5344CB8AC3E}">
        <p14:creationId xmlns:p14="http://schemas.microsoft.com/office/powerpoint/2010/main" val="17690362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66B700-C8C3-48CB-93A7-8F8741554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Project </a:t>
            </a:r>
            <a:r>
              <a:rPr lang="nl-NL" err="1"/>
              <a:t>modification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D56837-F1A5-435A-AF8A-43BBBD271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GB">
                <a:latin typeface="Open Sans"/>
                <a:ea typeface="Open Sans"/>
                <a:cs typeface="Open Sans"/>
              </a:rPr>
              <a:t>Bring your project change to the MA/JS if it concerns one of the following:</a:t>
            </a:r>
          </a:p>
          <a:p>
            <a:pPr lvl="1"/>
            <a:r>
              <a:rPr lang="en-GB">
                <a:latin typeface="Open Sans"/>
                <a:ea typeface="Open Sans"/>
                <a:cs typeface="Open Sans"/>
              </a:rPr>
              <a:t>Financial: Budget changes &gt; 25% of original partner budget. Total (partner) budget cannot be exceeded!</a:t>
            </a:r>
          </a:p>
          <a:p>
            <a:pPr lvl="1"/>
            <a:r>
              <a:rPr lang="en-GB">
                <a:latin typeface="Open Sans"/>
                <a:ea typeface="Open Sans"/>
                <a:cs typeface="Open Sans"/>
              </a:rPr>
              <a:t>Changes in content</a:t>
            </a:r>
          </a:p>
          <a:p>
            <a:pPr lvl="1"/>
            <a:r>
              <a:rPr lang="en-GB">
                <a:latin typeface="Open Sans"/>
                <a:ea typeface="Open Sans"/>
                <a:cs typeface="Open Sans"/>
              </a:rPr>
              <a:t>Changes in duration</a:t>
            </a:r>
          </a:p>
          <a:p>
            <a:pPr lvl="1"/>
            <a:r>
              <a:rPr lang="en-GB">
                <a:latin typeface="Open Sans"/>
                <a:ea typeface="Open Sans"/>
                <a:cs typeface="Open Sans"/>
              </a:rPr>
              <a:t>Changes in partnership</a:t>
            </a:r>
          </a:p>
          <a:p>
            <a:r>
              <a:rPr lang="en-GB">
                <a:latin typeface="Open Sans"/>
                <a:ea typeface="Open Sans"/>
                <a:cs typeface="Open Sans"/>
              </a:rPr>
              <a:t>You need approval by the MA/JS to implement such changes. Depending on the significance of the change, the MA/JS might need approval from the SC.</a:t>
            </a:r>
          </a:p>
        </p:txBody>
      </p:sp>
    </p:spTree>
    <p:extLst>
      <p:ext uri="{BB962C8B-B14F-4D97-AF65-F5344CB8AC3E}">
        <p14:creationId xmlns:p14="http://schemas.microsoft.com/office/powerpoint/2010/main" val="5853609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2A9CC2-62BB-4833-82D1-52A900AE7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800">
                <a:latin typeface="Open Sans"/>
                <a:ea typeface="Open Sans"/>
                <a:cs typeface="Open Sans"/>
              </a:rPr>
              <a:t>Communication</a:t>
            </a:r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77BB30F-2C7D-43C1-BCF4-47EAEAE0C1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01727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6AEE12-6FC8-4F92-8FCE-9A3684E56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Publicity</a:t>
            </a:r>
            <a:r>
              <a:rPr lang="nl-NL"/>
              <a:t> &amp; Communication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4E0EE6B-971C-4F09-A9EE-A83E3505F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sz="2000">
                <a:latin typeface="Open Sans"/>
                <a:ea typeface="Open Sans"/>
                <a:cs typeface="Open Sans"/>
              </a:rPr>
              <a:t>Share the fact that the project is supported by EU funds as part of the Interreg Meuse-Rhine (NL-BE-DE) </a:t>
            </a:r>
            <a:r>
              <a:rPr lang="en-US" sz="2000" err="1">
                <a:latin typeface="Open Sans"/>
                <a:ea typeface="Open Sans"/>
                <a:cs typeface="Open Sans"/>
              </a:rPr>
              <a:t>programme</a:t>
            </a:r>
            <a:r>
              <a:rPr lang="en-US" sz="2000">
                <a:latin typeface="Open Sans"/>
                <a:ea typeface="Open Sans"/>
                <a:cs typeface="Open Sans"/>
              </a:rPr>
              <a:t> (logo &amp; statement)</a:t>
            </a:r>
            <a:endParaRPr lang="en-US" sz="2000"/>
          </a:p>
          <a:p>
            <a:r>
              <a:rPr lang="en-US" sz="2000">
                <a:latin typeface="Open Sans"/>
                <a:ea typeface="Open Sans"/>
                <a:cs typeface="Open Sans"/>
              </a:rPr>
              <a:t>The </a:t>
            </a:r>
            <a:r>
              <a:rPr lang="en-US" sz="2000" err="1">
                <a:latin typeface="Open Sans"/>
                <a:ea typeface="Open Sans"/>
                <a:cs typeface="Open Sans"/>
              </a:rPr>
              <a:t>programme</a:t>
            </a:r>
            <a:r>
              <a:rPr lang="en-US" sz="2000">
                <a:latin typeface="Open Sans"/>
                <a:ea typeface="Open Sans"/>
                <a:cs typeface="Open Sans"/>
              </a:rPr>
              <a:t> helps to supply</a:t>
            </a:r>
          </a:p>
          <a:p>
            <a:pPr lvl="1" fontAlgn="base"/>
            <a:r>
              <a:rPr lang="en-US" sz="1800">
                <a:latin typeface="Open Sans"/>
                <a:ea typeface="Open Sans"/>
                <a:cs typeface="Open Sans"/>
              </a:rPr>
              <a:t>Combined logo</a:t>
            </a:r>
          </a:p>
          <a:p>
            <a:pPr lvl="1" fontAlgn="base"/>
            <a:r>
              <a:rPr lang="en-US" sz="1800">
                <a:latin typeface="Open Sans"/>
                <a:ea typeface="Open Sans"/>
                <a:cs typeface="Open Sans"/>
              </a:rPr>
              <a:t>Re-written project description for the target group of the general public (including translation)</a:t>
            </a:r>
          </a:p>
          <a:p>
            <a:pPr lvl="1" fontAlgn="base"/>
            <a:r>
              <a:rPr lang="en-US" sz="1800">
                <a:latin typeface="Open Sans"/>
                <a:ea typeface="Open Sans"/>
                <a:cs typeface="Open Sans"/>
              </a:rPr>
              <a:t>A printed A3 poster per Project Partner</a:t>
            </a:r>
          </a:p>
          <a:p>
            <a:pPr lvl="1" fontAlgn="base"/>
            <a:r>
              <a:rPr lang="en-US" sz="1800">
                <a:latin typeface="Open Sans"/>
                <a:ea typeface="Open Sans"/>
                <a:cs typeface="Open Sans"/>
              </a:rPr>
              <a:t>Permanent plaque or billboard where necessary</a:t>
            </a:r>
          </a:p>
          <a:p>
            <a:pPr lvl="1" fontAlgn="base"/>
            <a:r>
              <a:rPr lang="en-US" sz="1800">
                <a:latin typeface="Open Sans"/>
                <a:ea typeface="Open Sans"/>
                <a:cs typeface="Open Sans"/>
              </a:rPr>
              <a:t>Website space and support filling in the content where needed</a:t>
            </a:r>
          </a:p>
          <a:p>
            <a:pPr fontAlgn="base"/>
            <a:r>
              <a:rPr lang="en-US" sz="2000">
                <a:latin typeface="Open Sans"/>
                <a:ea typeface="Open Sans"/>
                <a:cs typeface="Open Sans"/>
              </a:rPr>
              <a:t>Requirement to add a project description on your </a:t>
            </a:r>
            <a:r>
              <a:rPr lang="en-US" sz="2000" err="1">
                <a:latin typeface="Open Sans"/>
                <a:ea typeface="Open Sans"/>
                <a:cs typeface="Open Sans"/>
              </a:rPr>
              <a:t>organisation’s</a:t>
            </a:r>
            <a:r>
              <a:rPr lang="en-US" sz="2000">
                <a:latin typeface="Open Sans"/>
                <a:ea typeface="Open Sans"/>
                <a:cs typeface="Open Sans"/>
              </a:rPr>
              <a:t> website and social media channels</a:t>
            </a:r>
          </a:p>
          <a:p>
            <a:pPr fontAlgn="base"/>
            <a:r>
              <a:rPr lang="en-US" sz="2000">
                <a:latin typeface="Open Sans"/>
                <a:ea typeface="Open Sans"/>
                <a:cs typeface="Open Sans"/>
              </a:rPr>
              <a:t>More information in the Manual</a:t>
            </a:r>
          </a:p>
          <a:p>
            <a:endParaRPr lang="en-US" sz="2400"/>
          </a:p>
          <a:p>
            <a:endParaRPr lang="nl-NL" sz="2400"/>
          </a:p>
        </p:txBody>
      </p:sp>
    </p:spTree>
    <p:extLst>
      <p:ext uri="{BB962C8B-B14F-4D97-AF65-F5344CB8AC3E}">
        <p14:creationId xmlns:p14="http://schemas.microsoft.com/office/powerpoint/2010/main" val="42523651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86C8F-311E-C8D6-07B6-D8784F0E9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18608"/>
            <a:ext cx="9144000" cy="2202543"/>
          </a:xfrm>
        </p:spPr>
        <p:txBody>
          <a:bodyPr lIns="91440" tIns="45720" rIns="91440" bIns="45720" anchor="b"/>
          <a:lstStyle/>
          <a:p>
            <a:pPr algn="l"/>
            <a:r>
              <a:rPr lang="nl-NL" sz="4400">
                <a:solidFill>
                  <a:srgbClr val="21B2A8"/>
                </a:solidFill>
              </a:rPr>
              <a:t>Project Plaques</a:t>
            </a:r>
          </a:p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AF396A-A6A0-6719-5CD2-619A3E2E15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2486" y="1729696"/>
            <a:ext cx="9144000" cy="3887332"/>
          </a:xfrm>
        </p:spPr>
        <p:txBody>
          <a:bodyPr lIns="91440" tIns="45720" rIns="91440" bIns="45720" anchor="t"/>
          <a:lstStyle/>
          <a:p>
            <a:pPr algn="l"/>
            <a:endParaRPr lang="nl-NL" sz="2800">
              <a:latin typeface="Open Sans"/>
              <a:ea typeface="Open Sans"/>
              <a:cs typeface="Open Sans"/>
            </a:endParaRPr>
          </a:p>
          <a:p>
            <a:r>
              <a:rPr lang="en-GB" sz="2800">
                <a:latin typeface="Calibri"/>
                <a:ea typeface="Calibri"/>
                <a:cs typeface="Calibri"/>
              </a:rPr>
              <a:t>&gt; € 100.000 of tangible investments / equipment in your project? </a:t>
            </a:r>
            <a:endParaRPr lang="en-US" sz="2800"/>
          </a:p>
          <a:p>
            <a:endParaRPr lang="en-GB" sz="2800">
              <a:latin typeface="Calibri"/>
              <a:ea typeface="Calibri"/>
              <a:cs typeface="Calibri"/>
            </a:endParaRPr>
          </a:p>
          <a:p>
            <a:r>
              <a:rPr lang="en-GB" sz="2800">
                <a:latin typeface="Calibri"/>
                <a:ea typeface="Calibri"/>
                <a:cs typeface="Calibri"/>
              </a:rPr>
              <a:t>Programme will provide a project plaque to display on designated locations of your investment. </a:t>
            </a:r>
          </a:p>
          <a:p>
            <a:endParaRPr lang="en-GB" sz="2800">
              <a:latin typeface="Calibri"/>
              <a:ea typeface="Calibri"/>
              <a:cs typeface="Calibri"/>
            </a:endParaRPr>
          </a:p>
          <a:p>
            <a:r>
              <a:rPr lang="en-GB" sz="2800">
                <a:latin typeface="Calibri"/>
                <a:ea typeface="Calibri"/>
                <a:cs typeface="Calibri"/>
              </a:rPr>
              <a:t>Contact your Project Manager for details. </a:t>
            </a:r>
          </a:p>
        </p:txBody>
      </p:sp>
    </p:spTree>
    <p:extLst>
      <p:ext uri="{BB962C8B-B14F-4D97-AF65-F5344CB8AC3E}">
        <p14:creationId xmlns:p14="http://schemas.microsoft.com/office/powerpoint/2010/main" val="12999646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5F9C5F-D16F-49EC-BAB2-8D1D0414D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JEMS-Monitoring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A810C75-270D-4138-A137-215962C01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80490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F6B465-49A0-4E0E-A071-D226EBDD9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JEMS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590D877-0733-41B1-AAAE-1B38EDD13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nl-NL">
                <a:latin typeface="Open Sans"/>
                <a:ea typeface="Open Sans"/>
                <a:cs typeface="Open Sans"/>
              </a:rPr>
              <a:t>Monitoring System</a:t>
            </a:r>
          </a:p>
          <a:p>
            <a:pPr lvl="1"/>
            <a:r>
              <a:rPr lang="nl-NL" err="1">
                <a:latin typeface="Open Sans"/>
                <a:ea typeface="Open Sans"/>
                <a:cs typeface="Open Sans"/>
              </a:rPr>
              <a:t>All</a:t>
            </a:r>
            <a:r>
              <a:rPr lang="nl-NL">
                <a:latin typeface="Open Sans"/>
                <a:ea typeface="Open Sans"/>
                <a:cs typeface="Open Sans"/>
              </a:rPr>
              <a:t> project </a:t>
            </a:r>
            <a:r>
              <a:rPr lang="nl-NL" err="1">
                <a:latin typeface="Open Sans"/>
                <a:ea typeface="Open Sans"/>
                <a:cs typeface="Open Sans"/>
              </a:rPr>
              <a:t>specific</a:t>
            </a:r>
            <a:r>
              <a:rPr lang="nl-NL">
                <a:latin typeface="Open Sans"/>
                <a:ea typeface="Open Sans"/>
                <a:cs typeface="Open Sans"/>
              </a:rPr>
              <a:t> information</a:t>
            </a:r>
          </a:p>
          <a:p>
            <a:pPr lvl="1"/>
            <a:r>
              <a:rPr lang="nl-NL" err="1">
                <a:latin typeface="Open Sans"/>
                <a:ea typeface="Open Sans"/>
                <a:cs typeface="Open Sans"/>
              </a:rPr>
              <a:t>All</a:t>
            </a:r>
            <a:r>
              <a:rPr lang="nl-NL">
                <a:latin typeface="Open Sans"/>
                <a:ea typeface="Open Sans"/>
                <a:cs typeface="Open Sans"/>
              </a:rPr>
              <a:t> </a:t>
            </a:r>
            <a:r>
              <a:rPr lang="nl-NL" err="1">
                <a:latin typeface="Open Sans"/>
                <a:ea typeface="Open Sans"/>
                <a:cs typeface="Open Sans"/>
              </a:rPr>
              <a:t>reporting</a:t>
            </a:r>
            <a:r>
              <a:rPr lang="nl-NL">
                <a:latin typeface="Open Sans"/>
                <a:ea typeface="Open Sans"/>
                <a:cs typeface="Open Sans"/>
              </a:rPr>
              <a:t> &amp; Management </a:t>
            </a:r>
            <a:r>
              <a:rPr lang="nl-NL" err="1">
                <a:latin typeface="Open Sans"/>
                <a:ea typeface="Open Sans"/>
                <a:cs typeface="Open Sans"/>
              </a:rPr>
              <a:t>verification</a:t>
            </a:r>
            <a:r>
              <a:rPr lang="nl-NL">
                <a:latin typeface="Open Sans"/>
                <a:ea typeface="Open Sans"/>
                <a:cs typeface="Open Sans"/>
              </a:rPr>
              <a:t> information</a:t>
            </a:r>
          </a:p>
          <a:p>
            <a:endParaRPr lang="nl-NL"/>
          </a:p>
          <a:p>
            <a:r>
              <a:rPr lang="nl-NL" b="1">
                <a:latin typeface="Open Sans"/>
                <a:ea typeface="Open Sans"/>
                <a:cs typeface="Open Sans"/>
              </a:rPr>
              <a:t>Extra training</a:t>
            </a:r>
          </a:p>
          <a:p>
            <a:pPr lvl="1"/>
            <a:r>
              <a:rPr lang="nl-NL" err="1">
                <a:latin typeface="Open Sans"/>
                <a:ea typeface="Open Sans"/>
                <a:cs typeface="Open Sans"/>
              </a:rPr>
              <a:t>Explanation</a:t>
            </a:r>
            <a:r>
              <a:rPr lang="nl-NL">
                <a:latin typeface="Open Sans"/>
                <a:ea typeface="Open Sans"/>
                <a:cs typeface="Open Sans"/>
              </a:rPr>
              <a:t> </a:t>
            </a:r>
            <a:r>
              <a:rPr lang="nl-NL" err="1">
                <a:latin typeface="Open Sans"/>
                <a:ea typeface="Open Sans"/>
                <a:cs typeface="Open Sans"/>
              </a:rPr>
              <a:t>how</a:t>
            </a:r>
            <a:r>
              <a:rPr lang="nl-NL">
                <a:latin typeface="Open Sans"/>
                <a:ea typeface="Open Sans"/>
                <a:cs typeface="Open Sans"/>
              </a:rPr>
              <a:t> </a:t>
            </a:r>
            <a:r>
              <a:rPr lang="nl-NL" err="1">
                <a:latin typeface="Open Sans"/>
                <a:ea typeface="Open Sans"/>
                <a:cs typeface="Open Sans"/>
              </a:rPr>
              <a:t>to</a:t>
            </a:r>
            <a:r>
              <a:rPr lang="nl-NL">
                <a:latin typeface="Open Sans"/>
                <a:ea typeface="Open Sans"/>
                <a:cs typeface="Open Sans"/>
              </a:rPr>
              <a:t> report in JEMS</a:t>
            </a:r>
          </a:p>
          <a:p>
            <a:pPr lvl="1"/>
            <a:r>
              <a:rPr lang="nl-NL" err="1">
                <a:latin typeface="Open Sans"/>
                <a:ea typeface="Open Sans"/>
                <a:cs typeface="Open Sans"/>
              </a:rPr>
              <a:t>What</a:t>
            </a:r>
            <a:r>
              <a:rPr lang="nl-NL">
                <a:latin typeface="Open Sans"/>
                <a:ea typeface="Open Sans"/>
                <a:cs typeface="Open Sans"/>
              </a:rPr>
              <a:t> </a:t>
            </a:r>
            <a:r>
              <a:rPr lang="nl-NL" err="1">
                <a:latin typeface="Open Sans"/>
                <a:ea typeface="Open Sans"/>
                <a:cs typeface="Open Sans"/>
              </a:rPr>
              <a:t>documents</a:t>
            </a:r>
            <a:r>
              <a:rPr lang="nl-NL">
                <a:latin typeface="Open Sans"/>
                <a:ea typeface="Open Sans"/>
                <a:cs typeface="Open Sans"/>
              </a:rPr>
              <a:t> are </a:t>
            </a:r>
            <a:r>
              <a:rPr lang="nl-NL" err="1">
                <a:latin typeface="Open Sans"/>
                <a:ea typeface="Open Sans"/>
                <a:cs typeface="Open Sans"/>
              </a:rPr>
              <a:t>expected</a:t>
            </a:r>
            <a:endParaRPr lang="nl-NL">
              <a:latin typeface="Open Sans"/>
              <a:ea typeface="Open Sans"/>
              <a:cs typeface="Open Sans"/>
            </a:endParaRPr>
          </a:p>
          <a:p>
            <a:pPr lvl="1"/>
            <a:r>
              <a:rPr lang="nl-NL" err="1">
                <a:latin typeface="Open Sans"/>
                <a:ea typeface="Open Sans"/>
                <a:cs typeface="Open Sans"/>
              </a:rPr>
              <a:t>Necessity</a:t>
            </a:r>
            <a:r>
              <a:rPr lang="nl-NL">
                <a:latin typeface="Open Sans"/>
                <a:ea typeface="Open Sans"/>
                <a:cs typeface="Open Sans"/>
              </a:rPr>
              <a:t> </a:t>
            </a:r>
            <a:r>
              <a:rPr lang="nl-NL" err="1">
                <a:latin typeface="Open Sans"/>
                <a:ea typeface="Open Sans"/>
                <a:cs typeface="Open Sans"/>
              </a:rPr>
              <a:t>to</a:t>
            </a:r>
            <a:r>
              <a:rPr lang="nl-NL">
                <a:latin typeface="Open Sans"/>
                <a:ea typeface="Open Sans"/>
                <a:cs typeface="Open Sans"/>
              </a:rPr>
              <a:t> </a:t>
            </a:r>
            <a:r>
              <a:rPr lang="nl-NL" err="1">
                <a:latin typeface="Open Sans"/>
                <a:ea typeface="Open Sans"/>
                <a:cs typeface="Open Sans"/>
              </a:rPr>
              <a:t>identify</a:t>
            </a:r>
            <a:r>
              <a:rPr lang="nl-NL">
                <a:latin typeface="Open Sans"/>
                <a:ea typeface="Open Sans"/>
                <a:cs typeface="Open Sans"/>
              </a:rPr>
              <a:t> </a:t>
            </a:r>
            <a:r>
              <a:rPr lang="nl-NL" err="1">
                <a:latin typeface="Open Sans"/>
                <a:ea typeface="Open Sans"/>
                <a:cs typeface="Open Sans"/>
              </a:rPr>
              <a:t>your</a:t>
            </a:r>
            <a:r>
              <a:rPr lang="nl-NL">
                <a:latin typeface="Open Sans"/>
                <a:ea typeface="Open Sans"/>
                <a:cs typeface="Open Sans"/>
              </a:rPr>
              <a:t> financial </a:t>
            </a:r>
            <a:r>
              <a:rPr lang="nl-NL" err="1">
                <a:latin typeface="Open Sans"/>
                <a:ea typeface="Open Sans"/>
                <a:cs typeface="Open Sans"/>
              </a:rPr>
              <a:t>representative</a:t>
            </a:r>
            <a:r>
              <a:rPr lang="nl-NL">
                <a:latin typeface="Open Sans"/>
                <a:ea typeface="Open Sans"/>
                <a:cs typeface="Open Sans"/>
              </a:rPr>
              <a:t> (per partner) </a:t>
            </a:r>
            <a:r>
              <a:rPr lang="nl-NL" err="1">
                <a:latin typeface="Open Sans"/>
                <a:ea typeface="Open Sans"/>
                <a:cs typeface="Open Sans"/>
              </a:rPr>
              <a:t>for</a:t>
            </a:r>
            <a:r>
              <a:rPr lang="nl-NL">
                <a:latin typeface="Open Sans"/>
                <a:ea typeface="Open Sans"/>
                <a:cs typeface="Open Sans"/>
              </a:rPr>
              <a:t> </a:t>
            </a:r>
            <a:r>
              <a:rPr lang="nl-NL" err="1">
                <a:latin typeface="Open Sans"/>
                <a:ea typeface="Open Sans"/>
                <a:cs typeface="Open Sans"/>
              </a:rPr>
              <a:t>this</a:t>
            </a:r>
            <a:r>
              <a:rPr lang="nl-NL">
                <a:latin typeface="Open Sans"/>
                <a:ea typeface="Open Sans"/>
                <a:cs typeface="Open Sans"/>
              </a:rPr>
              <a:t> training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65931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E533E2-5ED9-72D7-09F4-9A6A90881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>
                <a:latin typeface="Open Sans"/>
                <a:ea typeface="Open Sans"/>
                <a:cs typeface="Open Sans"/>
              </a:rPr>
              <a:t>What</a:t>
            </a:r>
            <a:r>
              <a:rPr lang="nl-NL">
                <a:latin typeface="Open Sans"/>
                <a:ea typeface="Open Sans"/>
                <a:cs typeface="Open Sans"/>
              </a:rPr>
              <a:t> </a:t>
            </a:r>
            <a:r>
              <a:rPr lang="nl-NL" err="1">
                <a:latin typeface="Open Sans"/>
                <a:ea typeface="Open Sans"/>
                <a:cs typeface="Open Sans"/>
              </a:rPr>
              <a:t>you</a:t>
            </a:r>
            <a:r>
              <a:rPr lang="nl-NL">
                <a:latin typeface="Open Sans"/>
                <a:ea typeface="Open Sans"/>
                <a:cs typeface="Open Sans"/>
              </a:rPr>
              <a:t> </a:t>
            </a:r>
            <a:r>
              <a:rPr lang="nl-NL" err="1">
                <a:latin typeface="Open Sans"/>
                <a:ea typeface="Open Sans"/>
                <a:cs typeface="Open Sans"/>
              </a:rPr>
              <a:t>can</a:t>
            </a:r>
            <a:r>
              <a:rPr lang="nl-NL">
                <a:latin typeface="Open Sans"/>
                <a:ea typeface="Open Sans"/>
                <a:cs typeface="Open Sans"/>
              </a:rPr>
              <a:t> </a:t>
            </a:r>
            <a:r>
              <a:rPr lang="nl-NL" err="1">
                <a:latin typeface="Open Sans"/>
                <a:ea typeface="Open Sans"/>
                <a:cs typeface="Open Sans"/>
              </a:rPr>
              <a:t>already</a:t>
            </a:r>
            <a:r>
              <a:rPr lang="nl-NL">
                <a:latin typeface="Open Sans"/>
                <a:ea typeface="Open Sans"/>
                <a:cs typeface="Open Sans"/>
              </a:rPr>
              <a:t> do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020F6E9-7A8A-5F92-5A1D-3648A0917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nl-NL">
                <a:latin typeface="Open Sans"/>
                <a:ea typeface="Open Sans"/>
                <a:cs typeface="Open Sans"/>
              </a:rPr>
              <a:t>Collect </a:t>
            </a:r>
            <a:r>
              <a:rPr lang="nl-NL" err="1">
                <a:latin typeface="Open Sans"/>
                <a:ea typeface="Open Sans"/>
                <a:cs typeface="Open Sans"/>
              </a:rPr>
              <a:t>pay</a:t>
            </a:r>
            <a:r>
              <a:rPr lang="nl-NL">
                <a:latin typeface="Open Sans"/>
                <a:ea typeface="Open Sans"/>
                <a:cs typeface="Open Sans"/>
              </a:rPr>
              <a:t> slips </a:t>
            </a:r>
            <a:r>
              <a:rPr lang="nl-NL" err="1">
                <a:latin typeface="Open Sans"/>
                <a:ea typeface="Open Sans"/>
                <a:cs typeface="Open Sans"/>
              </a:rPr>
              <a:t>for</a:t>
            </a:r>
            <a:r>
              <a:rPr lang="nl-NL">
                <a:latin typeface="Open Sans"/>
                <a:ea typeface="Open Sans"/>
                <a:cs typeface="Open Sans"/>
              </a:rPr>
              <a:t> </a:t>
            </a:r>
            <a:r>
              <a:rPr lang="nl-NL" err="1">
                <a:latin typeface="Open Sans"/>
                <a:ea typeface="Open Sans"/>
                <a:cs typeface="Open Sans"/>
              </a:rPr>
              <a:t>the</a:t>
            </a:r>
            <a:r>
              <a:rPr lang="nl-NL">
                <a:latin typeface="Open Sans"/>
                <a:ea typeface="Open Sans"/>
                <a:cs typeface="Open Sans"/>
              </a:rPr>
              <a:t> first </a:t>
            </a:r>
            <a:r>
              <a:rPr lang="nl-NL" err="1">
                <a:latin typeface="Open Sans"/>
                <a:ea typeface="Open Sans"/>
                <a:cs typeface="Open Sans"/>
              </a:rPr>
              <a:t>month</a:t>
            </a:r>
            <a:r>
              <a:rPr lang="nl-NL">
                <a:latin typeface="Open Sans"/>
                <a:ea typeface="Open Sans"/>
                <a:cs typeface="Open Sans"/>
              </a:rPr>
              <a:t> of </a:t>
            </a:r>
            <a:r>
              <a:rPr lang="nl-NL" err="1">
                <a:latin typeface="Open Sans"/>
                <a:ea typeface="Open Sans"/>
                <a:cs typeface="Open Sans"/>
              </a:rPr>
              <a:t>the</a:t>
            </a:r>
            <a:r>
              <a:rPr lang="nl-NL">
                <a:latin typeface="Open Sans"/>
                <a:ea typeface="Open Sans"/>
                <a:cs typeface="Open Sans"/>
              </a:rPr>
              <a:t> project</a:t>
            </a:r>
          </a:p>
          <a:p>
            <a:r>
              <a:rPr lang="nl-NL">
                <a:latin typeface="Open Sans"/>
                <a:ea typeface="Open Sans"/>
                <a:cs typeface="Open Sans"/>
              </a:rPr>
              <a:t>Set up a time </a:t>
            </a:r>
            <a:r>
              <a:rPr lang="nl-NL" err="1">
                <a:latin typeface="Open Sans"/>
                <a:ea typeface="Open Sans"/>
                <a:cs typeface="Open Sans"/>
              </a:rPr>
              <a:t>registration</a:t>
            </a:r>
            <a:r>
              <a:rPr lang="nl-NL">
                <a:latin typeface="Open Sans"/>
                <a:ea typeface="Open Sans"/>
                <a:cs typeface="Open Sans"/>
              </a:rPr>
              <a:t> system</a:t>
            </a:r>
          </a:p>
          <a:p>
            <a:r>
              <a:rPr lang="nl-NL" err="1">
                <a:latin typeface="Open Sans"/>
                <a:ea typeface="Open Sans"/>
                <a:cs typeface="Open Sans"/>
              </a:rPr>
              <a:t>Fill</a:t>
            </a:r>
            <a:r>
              <a:rPr lang="nl-NL">
                <a:latin typeface="Open Sans"/>
                <a:ea typeface="Open Sans"/>
                <a:cs typeface="Open Sans"/>
              </a:rPr>
              <a:t> in partner details in JEMS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4002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91DE8-AEEA-4CE2-8EF6-0130A7E3E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Questions</a:t>
            </a:r>
            <a:r>
              <a:rPr lang="nl-NL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366090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4402E2-BC9D-4F59-8947-8C81A289B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Thank</a:t>
            </a:r>
            <a:r>
              <a:rPr lang="nl-NL"/>
              <a:t> </a:t>
            </a:r>
            <a:r>
              <a:rPr lang="nl-NL" err="1"/>
              <a:t>you</a:t>
            </a:r>
            <a:r>
              <a:rPr lang="nl-NL"/>
              <a:t> </a:t>
            </a:r>
            <a:r>
              <a:rPr lang="nl-NL" err="1"/>
              <a:t>for</a:t>
            </a:r>
            <a:r>
              <a:rPr lang="nl-NL"/>
              <a:t> </a:t>
            </a:r>
            <a:r>
              <a:rPr lang="nl-NL" err="1"/>
              <a:t>attending</a:t>
            </a:r>
            <a:r>
              <a:rPr lang="nl-NL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2097910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Aangepast 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Aangepast 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Aangepast 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angepast 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Aangepast 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Kantoorthema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237009821EB14DA92A7292C21C877D" ma:contentTypeVersion="11" ma:contentTypeDescription="Een nieuw document maken." ma:contentTypeScope="" ma:versionID="84002ed5baf814b0e54d5c1e67790d49">
  <xsd:schema xmlns:xsd="http://www.w3.org/2001/XMLSchema" xmlns:xs="http://www.w3.org/2001/XMLSchema" xmlns:p="http://schemas.microsoft.com/office/2006/metadata/properties" xmlns:ns2="833f8270-242b-48f3-bddd-29604420b09a" xmlns:ns3="b5b18f70-80ef-4ab5-99d0-309af492f84e" targetNamespace="http://schemas.microsoft.com/office/2006/metadata/properties" ma:root="true" ma:fieldsID="af6d45cfb20dd27ab07d8b5ec187b823" ns2:_="" ns3:_="">
    <xsd:import namespace="833f8270-242b-48f3-bddd-29604420b09a"/>
    <xsd:import namespace="b5b18f70-80ef-4ab5-99d0-309af492f8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3f8270-242b-48f3-bddd-29604420b0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5bd69f14-2b9f-433c-9887-fccfa466e1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b18f70-80ef-4ab5-99d0-309af492f84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b30d3a4-520e-4cd3-90b2-9f3bf12a3bbb}" ma:internalName="TaxCatchAll" ma:showField="CatchAllData" ma:web="b5b18f70-80ef-4ab5-99d0-309af492f8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3f8270-242b-48f3-bddd-29604420b09a">
      <Terms xmlns="http://schemas.microsoft.com/office/infopath/2007/PartnerControls"/>
    </lcf76f155ced4ddcb4097134ff3c332f>
    <TaxCatchAll xmlns="b5b18f70-80ef-4ab5-99d0-309af492f84e" xsi:nil="true"/>
  </documentManagement>
</p:properties>
</file>

<file path=customXml/itemProps1.xml><?xml version="1.0" encoding="utf-8"?>
<ds:datastoreItem xmlns:ds="http://schemas.openxmlformats.org/officeDocument/2006/customXml" ds:itemID="{0E5AB342-C66E-4A75-ABCB-E1082B2A7847}"/>
</file>

<file path=customXml/itemProps2.xml><?xml version="1.0" encoding="utf-8"?>
<ds:datastoreItem xmlns:ds="http://schemas.openxmlformats.org/officeDocument/2006/customXml" ds:itemID="{E6660EFA-4210-4AE0-8B59-8B2E222F177D}"/>
</file>

<file path=customXml/itemProps3.xml><?xml version="1.0" encoding="utf-8"?>
<ds:datastoreItem xmlns:ds="http://schemas.openxmlformats.org/officeDocument/2006/customXml" ds:itemID="{580A6AC3-EBDA-459A-B5B7-07A89AB73A5A}"/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3132</Words>
  <Application>Microsoft Office PowerPoint</Application>
  <PresentationFormat>Breedbeeld</PresentationFormat>
  <Paragraphs>519</Paragraphs>
  <Slides>74</Slides>
  <Notes>32</Notes>
  <HiddenSlides>1</HiddenSlides>
  <MMClips>0</MMClips>
  <ScaleCrop>false</ScaleCrop>
  <HeadingPairs>
    <vt:vector size="8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8</vt:i4>
      </vt:variant>
      <vt:variant>
        <vt:lpstr>Ingesloten OLE-bronprogramma's</vt:lpstr>
      </vt:variant>
      <vt:variant>
        <vt:i4>2</vt:i4>
      </vt:variant>
      <vt:variant>
        <vt:lpstr>Diatitels</vt:lpstr>
      </vt:variant>
      <vt:variant>
        <vt:i4>74</vt:i4>
      </vt:variant>
    </vt:vector>
  </HeadingPairs>
  <TitlesOfParts>
    <vt:vector size="94" baseType="lpstr">
      <vt:lpstr>Aptos</vt:lpstr>
      <vt:lpstr>Aptos Display</vt:lpstr>
      <vt:lpstr>Arial</vt:lpstr>
      <vt:lpstr>Arial Bold</vt:lpstr>
      <vt:lpstr>Calibri</vt:lpstr>
      <vt:lpstr>Courier New</vt:lpstr>
      <vt:lpstr>Livvic</vt:lpstr>
      <vt:lpstr>Montserrat</vt:lpstr>
      <vt:lpstr>Montserrat Regular</vt:lpstr>
      <vt:lpstr>Open Sans</vt:lpstr>
      <vt:lpstr>Kantoorthema</vt:lpstr>
      <vt:lpstr>1_Kantoorthema</vt:lpstr>
      <vt:lpstr>4_Aangepast ontwerp</vt:lpstr>
      <vt:lpstr>2_Aangepast ontwerp</vt:lpstr>
      <vt:lpstr>1_Aangepast ontwerp</vt:lpstr>
      <vt:lpstr>Aangepast ontwerp</vt:lpstr>
      <vt:lpstr>3_Aangepast ontwerp</vt:lpstr>
      <vt:lpstr>2_Kantoorthema</vt:lpstr>
      <vt:lpstr>Worksheet</vt:lpstr>
      <vt:lpstr>Acrobat Document</vt:lpstr>
      <vt:lpstr>     NEXT3 New Education for Cross-Border Technologies      Building a future that is greater than borders</vt:lpstr>
      <vt:lpstr>Consortium partners and co-financers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Reflection on work packages</vt:lpstr>
      <vt:lpstr>1. Harmonizing educational policies – Zuyd (Agnes)</vt:lpstr>
      <vt:lpstr>PowerPoint-presentatie</vt:lpstr>
      <vt:lpstr>PowerPoint-presentatie</vt:lpstr>
      <vt:lpstr>2. Vision on cross-border / cross-cultural education – FH Aachen (Alexander)</vt:lpstr>
      <vt:lpstr>PowerPoint-presentatie</vt:lpstr>
      <vt:lpstr>3. Curriculum co-creation – UCLL (Tobias)</vt:lpstr>
      <vt:lpstr>PowerPoint-presentatie</vt:lpstr>
      <vt:lpstr>4. Tooling for sustainable education-industry integration – HELMo (Oliver)</vt:lpstr>
      <vt:lpstr>PowerPoint-presentatie</vt:lpstr>
      <vt:lpstr>5. Testing and validation – Fontys (Gerard)</vt:lpstr>
      <vt:lpstr>PowerPoint-presentatie</vt:lpstr>
      <vt:lpstr>PowerPoint-presentatie</vt:lpstr>
      <vt:lpstr>Participants list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Welcome</vt:lpstr>
      <vt:lpstr>Agenda</vt:lpstr>
      <vt:lpstr>Introduction</vt:lpstr>
      <vt:lpstr>Programme Area</vt:lpstr>
      <vt:lpstr>More information</vt:lpstr>
      <vt:lpstr>Interreg Meuse-Rhine Office </vt:lpstr>
      <vt:lpstr>Role of the Project Manager</vt:lpstr>
      <vt:lpstr>Your main contact point</vt:lpstr>
      <vt:lpstr>Key Documents</vt:lpstr>
      <vt:lpstr>Key Documents</vt:lpstr>
      <vt:lpstr>Selection Letter</vt:lpstr>
      <vt:lpstr>General aspects of project implemen-tation</vt:lpstr>
      <vt:lpstr>Regular exchange with Project Manager</vt:lpstr>
      <vt:lpstr>Reporting</vt:lpstr>
      <vt:lpstr>Checks on reports</vt:lpstr>
      <vt:lpstr>Reporting – all project partners</vt:lpstr>
      <vt:lpstr>Reporting calendar (partner reports)</vt:lpstr>
      <vt:lpstr>Reporting – Lead Partner</vt:lpstr>
      <vt:lpstr>Reporting calendar project reports – for Lead Partner</vt:lpstr>
      <vt:lpstr>Reporting</vt:lpstr>
      <vt:lpstr>Project Indicators</vt:lpstr>
      <vt:lpstr>Intervention Logic</vt:lpstr>
      <vt:lpstr>Zero tolerance policy towards fraud</vt:lpstr>
      <vt:lpstr>Zero tolerance policy toward fraud</vt:lpstr>
      <vt:lpstr>Public Procurement</vt:lpstr>
      <vt:lpstr>Co-financing</vt:lpstr>
      <vt:lpstr>Project modification</vt:lpstr>
      <vt:lpstr>Communication</vt:lpstr>
      <vt:lpstr>Publicity &amp; Communication</vt:lpstr>
      <vt:lpstr>Project Plaques </vt:lpstr>
      <vt:lpstr>JEMS-Monitoring</vt:lpstr>
      <vt:lpstr>JEMS</vt:lpstr>
      <vt:lpstr>What you can already do</vt:lpstr>
      <vt:lpstr>Questions?</vt:lpstr>
      <vt:lpstr>Thank you for attending!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Fine | Ernenst</dc:creator>
  <cp:lastModifiedBy>Agnes Berendsen</cp:lastModifiedBy>
  <cp:revision>3</cp:revision>
  <dcterms:created xsi:type="dcterms:W3CDTF">2026-08-27T11:29:04Z</dcterms:created>
  <dcterms:modified xsi:type="dcterms:W3CDTF">2026-10-26T11:00:34Z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0x010100CB237009821EB14DA92A7292C21C877D</vt:lpwstr>
  </property>
</Properties>
</file>